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notesMasterIdLst>
    <p:notesMasterId r:id="rId12"/>
  </p:notesMasterIdLst>
  <p:sldIdLst>
    <p:sldId id="256" r:id="rId2"/>
    <p:sldId id="265" r:id="rId3"/>
    <p:sldId id="262" r:id="rId4"/>
    <p:sldId id="266" r:id="rId5"/>
    <p:sldId id="260" r:id="rId6"/>
    <p:sldId id="261" r:id="rId7"/>
    <p:sldId id="257" r:id="rId8"/>
    <p:sldId id="263" r:id="rId9"/>
    <p:sldId id="264" r:id="rId10"/>
    <p:sldId id="25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43498" autoAdjust="0"/>
  </p:normalViewPr>
  <p:slideViewPr>
    <p:cSldViewPr snapToGrid="0">
      <p:cViewPr varScale="1">
        <p:scale>
          <a:sx n="50" d="100"/>
          <a:sy n="50" d="100"/>
        </p:scale>
        <p:origin x="2874" y="5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43C748-6CEC-48A7-8CA2-06B481A4F114}" type="datetimeFigureOut">
              <a:rPr lang="en-IE" smtClean="0"/>
              <a:t>08/10/2021</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FCA67-A619-4FD5-9572-9F6E6F8C83F0}" type="slidenum">
              <a:rPr lang="en-IE" smtClean="0"/>
              <a:t>‹#›</a:t>
            </a:fld>
            <a:endParaRPr lang="en-IE"/>
          </a:p>
        </p:txBody>
      </p:sp>
    </p:spTree>
    <p:extLst>
      <p:ext uri="{BB962C8B-B14F-4D97-AF65-F5344CB8AC3E}">
        <p14:creationId xmlns:p14="http://schemas.microsoft.com/office/powerpoint/2010/main" val="2990065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Hello and welcome to your guide on</a:t>
            </a:r>
            <a:r>
              <a:rPr lang="en-GB" baseline="0" dirty="0" smtClean="0"/>
              <a:t> the removals service that will be provided to you for your temporary house move. This guide is to give a general outline on the service that we hope to provide. As soon as a removals company is appointed to the role  additional information will be made available if necessary.</a:t>
            </a:r>
            <a:endParaRPr lang="en-IE" dirty="0"/>
          </a:p>
        </p:txBody>
      </p:sp>
      <p:sp>
        <p:nvSpPr>
          <p:cNvPr id="4" name="Slide Number Placeholder 3"/>
          <p:cNvSpPr>
            <a:spLocks noGrp="1"/>
          </p:cNvSpPr>
          <p:nvPr>
            <p:ph type="sldNum" sz="quarter" idx="10"/>
          </p:nvPr>
        </p:nvSpPr>
        <p:spPr/>
        <p:txBody>
          <a:bodyPr/>
          <a:lstStyle/>
          <a:p>
            <a:fld id="{1E2FCA67-A619-4FD5-9572-9F6E6F8C83F0}" type="slidenum">
              <a:rPr lang="en-IE" smtClean="0"/>
              <a:t>1</a:t>
            </a:fld>
            <a:endParaRPr lang="en-IE"/>
          </a:p>
        </p:txBody>
      </p:sp>
    </p:spTree>
    <p:extLst>
      <p:ext uri="{BB962C8B-B14F-4D97-AF65-F5344CB8AC3E}">
        <p14:creationId xmlns:p14="http://schemas.microsoft.com/office/powerpoint/2010/main" val="1580477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temporary</a:t>
            </a:r>
            <a:r>
              <a:rPr lang="en-GB" baseline="0" dirty="0" smtClean="0"/>
              <a:t> accommodation will be part furnished for you . This means that some of the white goods from your kitchen will need to be put in storage, along with your window dressings and also any freestanding wardrobe units that you own.</a:t>
            </a:r>
          </a:p>
          <a:p>
            <a:r>
              <a:rPr lang="en-GB" baseline="0" dirty="0" smtClean="0"/>
              <a:t>Where there are spare bedrooms in the temporary accommodation ,these can be used to store items not in use for the duration of the temporary transfer.</a:t>
            </a:r>
            <a:endParaRPr lang="en-IE" dirty="0"/>
          </a:p>
        </p:txBody>
      </p:sp>
      <p:sp>
        <p:nvSpPr>
          <p:cNvPr id="4" name="Slide Number Placeholder 3"/>
          <p:cNvSpPr>
            <a:spLocks noGrp="1"/>
          </p:cNvSpPr>
          <p:nvPr>
            <p:ph type="sldNum" sz="quarter" idx="10"/>
          </p:nvPr>
        </p:nvSpPr>
        <p:spPr/>
        <p:txBody>
          <a:bodyPr/>
          <a:lstStyle/>
          <a:p>
            <a:fld id="{1E2FCA67-A619-4FD5-9572-9F6E6F8C83F0}" type="slidenum">
              <a:rPr lang="en-IE" smtClean="0"/>
              <a:t>10</a:t>
            </a:fld>
            <a:endParaRPr lang="en-IE"/>
          </a:p>
        </p:txBody>
      </p:sp>
    </p:spTree>
    <p:extLst>
      <p:ext uri="{BB962C8B-B14F-4D97-AF65-F5344CB8AC3E}">
        <p14:creationId xmlns:p14="http://schemas.microsoft.com/office/powerpoint/2010/main" val="3308899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The time it will take you to remove</a:t>
            </a:r>
            <a:r>
              <a:rPr lang="en-GB" baseline="0" dirty="0" smtClean="0"/>
              <a:t> your </a:t>
            </a:r>
            <a:r>
              <a:rPr lang="en-GB" dirty="0" smtClean="0"/>
              <a:t>belongings will depend entirely on the size of your house and the number of belongings you are packing up.</a:t>
            </a:r>
          </a:p>
          <a:p>
            <a:pPr marL="0" indent="0">
              <a:buNone/>
            </a:pPr>
            <a:r>
              <a:rPr lang="en-GB" dirty="0" smtClean="0"/>
              <a:t>On average, with the help of the removals experts, these are the times you would be looking at:</a:t>
            </a:r>
          </a:p>
          <a:p>
            <a:pPr>
              <a:buClr>
                <a:srgbClr val="860000"/>
              </a:buClr>
              <a:buFont typeface="Arial" panose="020B0604020202020204" pitchFamily="34" charset="0"/>
              <a:buChar char="•"/>
            </a:pPr>
            <a:r>
              <a:rPr lang="en-GB" dirty="0" smtClean="0"/>
              <a:t>For a one-bedroom flat, you would be looking at around four to five hours. However, this may increase depending on how many belongings you have</a:t>
            </a:r>
            <a:r>
              <a:rPr lang="en-GB" baseline="0" dirty="0" smtClean="0"/>
              <a:t> to move.</a:t>
            </a:r>
            <a:endParaRPr lang="en-GB" dirty="0" smtClean="0"/>
          </a:p>
          <a:p>
            <a:pPr>
              <a:buClr>
                <a:srgbClr val="860000"/>
              </a:buClr>
              <a:buFont typeface="Arial" panose="020B0604020202020204" pitchFamily="34" charset="0"/>
              <a:buChar char="•"/>
            </a:pPr>
            <a:r>
              <a:rPr lang="en-GB" dirty="0" smtClean="0"/>
              <a:t>For a two-bedroom house, we’d expect the packing and moving process to total around six to eight hours, </a:t>
            </a:r>
          </a:p>
          <a:p>
            <a:pPr>
              <a:buClr>
                <a:srgbClr val="860000"/>
              </a:buClr>
              <a:buFont typeface="Arial" panose="020B0604020202020204" pitchFamily="34" charset="0"/>
              <a:buChar char="•"/>
            </a:pPr>
            <a:r>
              <a:rPr lang="en-GB" dirty="0" smtClean="0"/>
              <a:t>For a three-bedroom house, the average time that movers will take to complete the move from the house to a new property is around eight to nine hours.</a:t>
            </a:r>
          </a:p>
          <a:p>
            <a:pPr>
              <a:buClr>
                <a:srgbClr val="860000"/>
              </a:buClr>
              <a:buFont typeface="Arial" panose="020B0604020202020204" pitchFamily="34" charset="0"/>
              <a:buChar char="•"/>
            </a:pPr>
            <a:r>
              <a:rPr lang="en-GB" dirty="0" smtClean="0"/>
              <a:t>For a house with four bedrooms or more, you could see the moving time taking longer than a day.</a:t>
            </a:r>
            <a:endParaRPr lang="en-IE" dirty="0"/>
          </a:p>
        </p:txBody>
      </p:sp>
      <p:sp>
        <p:nvSpPr>
          <p:cNvPr id="4" name="Slide Number Placeholder 3"/>
          <p:cNvSpPr>
            <a:spLocks noGrp="1"/>
          </p:cNvSpPr>
          <p:nvPr>
            <p:ph type="sldNum" sz="quarter" idx="10"/>
          </p:nvPr>
        </p:nvSpPr>
        <p:spPr/>
        <p:txBody>
          <a:bodyPr/>
          <a:lstStyle/>
          <a:p>
            <a:fld id="{1E2FCA67-A619-4FD5-9572-9F6E6F8C83F0}" type="slidenum">
              <a:rPr lang="en-IE" smtClean="0"/>
              <a:t>2</a:t>
            </a:fld>
            <a:endParaRPr lang="en-IE"/>
          </a:p>
        </p:txBody>
      </p:sp>
    </p:spTree>
    <p:extLst>
      <p:ext uri="{BB962C8B-B14F-4D97-AF65-F5344CB8AC3E}">
        <p14:creationId xmlns:p14="http://schemas.microsoft.com/office/powerpoint/2010/main" val="1970430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We would hope</a:t>
            </a:r>
            <a:r>
              <a:rPr lang="en-IE" baseline="0" dirty="0" smtClean="0"/>
              <a:t> that your packing supplies can be delivered up to a month in advance however if households would prefer to have them closer to the moving date where possible this may be arranged.</a:t>
            </a:r>
          </a:p>
          <a:p>
            <a:r>
              <a:rPr lang="en-IE" baseline="0" dirty="0" smtClean="0"/>
              <a:t>It is essential to begin your decluttering and packing  process as early as possible in order that you do not feel overwhelmed on the week of your house move.</a:t>
            </a:r>
            <a:endParaRPr lang="en-IE" dirty="0"/>
          </a:p>
        </p:txBody>
      </p:sp>
      <p:sp>
        <p:nvSpPr>
          <p:cNvPr id="4" name="Slide Number Placeholder 3"/>
          <p:cNvSpPr>
            <a:spLocks noGrp="1"/>
          </p:cNvSpPr>
          <p:nvPr>
            <p:ph type="sldNum" sz="quarter" idx="10"/>
          </p:nvPr>
        </p:nvSpPr>
        <p:spPr/>
        <p:txBody>
          <a:bodyPr/>
          <a:lstStyle/>
          <a:p>
            <a:fld id="{1E2FCA67-A619-4FD5-9572-9F6E6F8C83F0}" type="slidenum">
              <a:rPr lang="en-IE" smtClean="0"/>
              <a:t>3</a:t>
            </a:fld>
            <a:endParaRPr lang="en-IE"/>
          </a:p>
        </p:txBody>
      </p:sp>
    </p:spTree>
    <p:extLst>
      <p:ext uri="{BB962C8B-B14F-4D97-AF65-F5344CB8AC3E}">
        <p14:creationId xmlns:p14="http://schemas.microsoft.com/office/powerpoint/2010/main" val="3393461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chemeClr val="bg1"/>
              </a:buClr>
              <a:buFont typeface="Arial" panose="020B0604020202020204" pitchFamily="34" charset="0"/>
              <a:buChar char="•"/>
            </a:pPr>
            <a:r>
              <a:rPr lang="en-GB" b="1" dirty="0" smtClean="0">
                <a:solidFill>
                  <a:srgbClr val="860000"/>
                </a:solidFill>
                <a:effectLst>
                  <a:outerShdw blurRad="38100" dist="38100" dir="2700000" algn="tl">
                    <a:srgbClr val="000000">
                      <a:alpha val="43137"/>
                    </a:srgbClr>
                  </a:outerShdw>
                </a:effectLst>
                <a:latin typeface="+mn-lt"/>
              </a:rPr>
              <a:t>Packing Supplies </a:t>
            </a:r>
            <a:r>
              <a:rPr lang="en-GB" sz="1200" dirty="0" smtClean="0"/>
              <a:t>You will get a number of boxes suited to your family size and number of contents in your home. </a:t>
            </a:r>
          </a:p>
          <a:p>
            <a:pPr marL="285750" indent="-285750">
              <a:buClr>
                <a:schemeClr val="bg1"/>
              </a:buClr>
              <a:buFont typeface="Arial" panose="020B0604020202020204" pitchFamily="34" charset="0"/>
              <a:buChar char="•"/>
            </a:pPr>
            <a:r>
              <a:rPr lang="en-GB" sz="1200" dirty="0" smtClean="0"/>
              <a:t>Your removals company will  be in direct contact with you to carry out a pre move survey and they will tell you how many boxes you will need.</a:t>
            </a:r>
          </a:p>
          <a:p>
            <a:pPr marL="285750" indent="-285750">
              <a:buClr>
                <a:schemeClr val="bg1"/>
              </a:buClr>
              <a:buFont typeface="Arial" panose="020B0604020202020204" pitchFamily="34" charset="0"/>
              <a:buChar char="•"/>
            </a:pPr>
            <a:r>
              <a:rPr lang="en-GB" sz="1200" dirty="0" smtClean="0"/>
              <a:t>You will receive wrapping paper,</a:t>
            </a:r>
            <a:r>
              <a:rPr lang="en-GB" sz="1200" baseline="0" dirty="0" smtClean="0"/>
              <a:t> tape and other supplies as necessary</a:t>
            </a:r>
            <a:endParaRPr lang="en-IE" dirty="0"/>
          </a:p>
        </p:txBody>
      </p:sp>
      <p:sp>
        <p:nvSpPr>
          <p:cNvPr id="4" name="Slide Number Placeholder 3"/>
          <p:cNvSpPr>
            <a:spLocks noGrp="1"/>
          </p:cNvSpPr>
          <p:nvPr>
            <p:ph type="sldNum" sz="quarter" idx="10"/>
          </p:nvPr>
        </p:nvSpPr>
        <p:spPr/>
        <p:txBody>
          <a:bodyPr/>
          <a:lstStyle/>
          <a:p>
            <a:fld id="{1E2FCA67-A619-4FD5-9572-9F6E6F8C83F0}" type="slidenum">
              <a:rPr lang="en-IE" smtClean="0"/>
              <a:t>4</a:t>
            </a:fld>
            <a:endParaRPr lang="en-IE"/>
          </a:p>
        </p:txBody>
      </p:sp>
    </p:spTree>
    <p:extLst>
      <p:ext uri="{BB962C8B-B14F-4D97-AF65-F5344CB8AC3E}">
        <p14:creationId xmlns:p14="http://schemas.microsoft.com/office/powerpoint/2010/main" val="3969982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IE" sz="1200" b="1" dirty="0" smtClean="0">
                <a:solidFill>
                  <a:srgbClr val="860000"/>
                </a:solidFill>
                <a:effectLst>
                  <a:outerShdw blurRad="38100" dist="38100" dir="2700000" algn="tl">
                    <a:srgbClr val="000000">
                      <a:alpha val="43137"/>
                    </a:srgbClr>
                  </a:outerShdw>
                </a:effectLst>
                <a:latin typeface="+mn-lt"/>
              </a:rPr>
              <a:t>Your role in the removals is vital</a:t>
            </a:r>
            <a:r>
              <a:rPr lang="en-IE" sz="1200" b="1" baseline="0" dirty="0" smtClean="0">
                <a:solidFill>
                  <a:srgbClr val="860000"/>
                </a:solidFill>
                <a:effectLst>
                  <a:outerShdw blurRad="38100" dist="38100" dir="2700000" algn="tl">
                    <a:srgbClr val="000000">
                      <a:alpha val="43137"/>
                    </a:srgbClr>
                  </a:outerShdw>
                </a:effectLst>
                <a:latin typeface="+mn-lt"/>
              </a:rPr>
              <a:t> if the process is to go smoothly</a:t>
            </a:r>
          </a:p>
          <a:p>
            <a:pPr>
              <a:buFont typeface="Arial" panose="020B0604020202020204" pitchFamily="34" charset="0"/>
              <a:buChar char="•"/>
            </a:pPr>
            <a:r>
              <a:rPr lang="en-IE" sz="1200" b="0" baseline="0" dirty="0" smtClean="0">
                <a:solidFill>
                  <a:srgbClr val="860000"/>
                </a:solidFill>
                <a:effectLst>
                  <a:outerShdw blurRad="38100" dist="38100" dir="2700000" algn="tl">
                    <a:srgbClr val="000000">
                      <a:alpha val="43137"/>
                    </a:srgbClr>
                  </a:outerShdw>
                </a:effectLst>
                <a:latin typeface="+mn-lt"/>
              </a:rPr>
              <a:t>Please b</a:t>
            </a:r>
            <a:r>
              <a:rPr lang="en-GB" b="0" dirty="0" smtClean="0"/>
              <a:t>e </a:t>
            </a:r>
            <a:r>
              <a:rPr lang="en-GB" dirty="0" smtClean="0"/>
              <a:t>present or represented during the collection and delivery of </a:t>
            </a:r>
            <a:r>
              <a:rPr lang="en-IE" dirty="0" smtClean="0"/>
              <a:t>the removal.</a:t>
            </a:r>
            <a:r>
              <a:rPr lang="en-IE" baseline="0" dirty="0" smtClean="0"/>
              <a:t> You will be given a time for removals by your removal service and you will need to be available and ready at this time. </a:t>
            </a:r>
            <a:endParaRPr lang="en-IE"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Ensure your beds are stripped of linen and that this is packed</a:t>
            </a:r>
            <a:r>
              <a:rPr lang="en-GB" baseline="0" dirty="0" smtClean="0"/>
              <a:t> away and ready for removals. Please do not disassemble any of your furniture yourself. Your removers will do this for you. Should your furniture be disassembled, your removals company will not be in a position to reassemble this item for insurance purposes.</a:t>
            </a:r>
            <a:endParaRPr lang="en-IE" dirty="0" smtClean="0"/>
          </a:p>
          <a:p>
            <a:pPr>
              <a:buFont typeface="Arial" panose="020B0604020202020204" pitchFamily="34" charset="0"/>
              <a:buChar char="•"/>
            </a:pPr>
            <a:r>
              <a:rPr lang="en-GB" dirty="0" smtClean="0"/>
              <a:t>Ensure all of your belongings to be removed are packed appropriately, labelled and ready for your assigned collection time.</a:t>
            </a:r>
            <a:endParaRPr lang="en-IE" dirty="0" smtClean="0"/>
          </a:p>
          <a:p>
            <a:pPr>
              <a:buFont typeface="Arial" panose="020B0604020202020204" pitchFamily="34" charset="0"/>
              <a:buChar char="•"/>
            </a:pPr>
            <a:r>
              <a:rPr lang="en-GB" dirty="0" smtClean="0"/>
              <a:t>Declare, in writing, to the removals company the value of the goods being removed and/or stored. </a:t>
            </a:r>
            <a:endParaRPr lang="en-IE" dirty="0" smtClean="0"/>
          </a:p>
          <a:p>
            <a:pPr>
              <a:buFont typeface="Arial" panose="020B0604020202020204" pitchFamily="34" charset="0"/>
              <a:buChar char="•"/>
            </a:pPr>
            <a:r>
              <a:rPr lang="en-GB" dirty="0" smtClean="0"/>
              <a:t>Ensure you give an authorized signature on agreed inventories, receipts, or other relevant documents by way of confirmation of collection or delivery of goods.</a:t>
            </a:r>
          </a:p>
          <a:p>
            <a:endParaRPr lang="en-IE" dirty="0"/>
          </a:p>
        </p:txBody>
      </p:sp>
      <p:sp>
        <p:nvSpPr>
          <p:cNvPr id="4" name="Slide Number Placeholder 3"/>
          <p:cNvSpPr>
            <a:spLocks noGrp="1"/>
          </p:cNvSpPr>
          <p:nvPr>
            <p:ph type="sldNum" sz="quarter" idx="10"/>
          </p:nvPr>
        </p:nvSpPr>
        <p:spPr/>
        <p:txBody>
          <a:bodyPr/>
          <a:lstStyle/>
          <a:p>
            <a:fld id="{1E2FCA67-A619-4FD5-9572-9F6E6F8C83F0}" type="slidenum">
              <a:rPr lang="en-IE" smtClean="0"/>
              <a:t>5</a:t>
            </a:fld>
            <a:endParaRPr lang="en-IE"/>
          </a:p>
        </p:txBody>
      </p:sp>
    </p:spTree>
    <p:extLst>
      <p:ext uri="{BB962C8B-B14F-4D97-AF65-F5344CB8AC3E}">
        <p14:creationId xmlns:p14="http://schemas.microsoft.com/office/powerpoint/2010/main" val="109280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dirty="0" smtClean="0"/>
              <a:t>Please take all reasonable steps to ensure that nothing that should be removed from your home is left behind and that</a:t>
            </a:r>
            <a:r>
              <a:rPr lang="en-GB" baseline="0" dirty="0" smtClean="0"/>
              <a:t> </a:t>
            </a:r>
            <a:r>
              <a:rPr lang="en-GB" dirty="0" smtClean="0"/>
              <a:t>nothing is taken away in error.</a:t>
            </a:r>
          </a:p>
          <a:p>
            <a:pPr>
              <a:buFont typeface="Arial" panose="020B0604020202020204" pitchFamily="34" charset="0"/>
              <a:buChar char="•"/>
            </a:pPr>
            <a:r>
              <a:rPr lang="en-GB" dirty="0" smtClean="0"/>
              <a:t>Arrange for the proper protection for goods left in unoccupied or unattended premises, or where other people such as (but not limited to) tenants or workmen are, or will be present.</a:t>
            </a:r>
          </a:p>
          <a:p>
            <a:pPr>
              <a:buFont typeface="Arial" panose="020B0604020202020204" pitchFamily="34" charset="0"/>
              <a:buChar char="•"/>
            </a:pPr>
            <a:r>
              <a:rPr lang="en-GB" dirty="0" smtClean="0"/>
              <a:t>Take</a:t>
            </a:r>
            <a:r>
              <a:rPr lang="en-GB" baseline="0" dirty="0" smtClean="0"/>
              <a:t> care to s</a:t>
            </a:r>
            <a:r>
              <a:rPr lang="en-GB" dirty="0" smtClean="0"/>
              <a:t>tabilize all appliances or electronic equipment prior to their removal.</a:t>
            </a:r>
          </a:p>
          <a:p>
            <a:pPr>
              <a:buFont typeface="Arial" panose="020B0604020202020204" pitchFamily="34" charset="0"/>
              <a:buChar char="•"/>
            </a:pPr>
            <a:r>
              <a:rPr lang="en-GB" dirty="0" smtClean="0"/>
              <a:t>Please empty, properly defrost and clean refrigerators and deep freezers. </a:t>
            </a:r>
          </a:p>
          <a:p>
            <a:pPr>
              <a:buFont typeface="Arial" panose="020B0604020202020204" pitchFamily="34" charset="0"/>
              <a:buChar char="•"/>
            </a:pPr>
            <a:r>
              <a:rPr lang="en-GB" dirty="0" smtClean="0"/>
              <a:t>Galway City Council will not be liable for any loss or damage, costs or additional charges that may arise from failure to meet these responsibilities.</a:t>
            </a:r>
            <a:endParaRPr lang="en-IE" dirty="0" smtClean="0"/>
          </a:p>
          <a:p>
            <a:endParaRPr lang="en-IE" dirty="0"/>
          </a:p>
        </p:txBody>
      </p:sp>
      <p:sp>
        <p:nvSpPr>
          <p:cNvPr id="4" name="Slide Number Placeholder 3"/>
          <p:cNvSpPr>
            <a:spLocks noGrp="1"/>
          </p:cNvSpPr>
          <p:nvPr>
            <p:ph type="sldNum" sz="quarter" idx="10"/>
          </p:nvPr>
        </p:nvSpPr>
        <p:spPr/>
        <p:txBody>
          <a:bodyPr/>
          <a:lstStyle/>
          <a:p>
            <a:fld id="{1E2FCA67-A619-4FD5-9572-9F6E6F8C83F0}" type="slidenum">
              <a:rPr lang="en-IE" smtClean="0"/>
              <a:t>6</a:t>
            </a:fld>
            <a:endParaRPr lang="en-IE"/>
          </a:p>
        </p:txBody>
      </p:sp>
    </p:spTree>
    <p:extLst>
      <p:ext uri="{BB962C8B-B14F-4D97-AF65-F5344CB8AC3E}">
        <p14:creationId xmlns:p14="http://schemas.microsoft.com/office/powerpoint/2010/main" val="3905155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Certain </a:t>
            </a:r>
            <a:r>
              <a:rPr lang="en-GB" sz="1200" b="1" dirty="0" smtClean="0">
                <a:solidFill>
                  <a:srgbClr val="860000"/>
                </a:solidFill>
                <a:effectLst>
                  <a:outerShdw blurRad="38100" dist="38100" dir="2700000" algn="tl">
                    <a:srgbClr val="000000">
                      <a:alpha val="43137"/>
                    </a:srgbClr>
                  </a:outerShdw>
                </a:effectLst>
                <a:latin typeface="+mn-lt"/>
              </a:rPr>
              <a:t>Goods are not to be submitted for removal or storage</a:t>
            </a:r>
            <a:r>
              <a:rPr lang="en-GB" sz="1200" b="1" baseline="0" dirty="0" smtClean="0">
                <a:solidFill>
                  <a:srgbClr val="860000"/>
                </a:solidFill>
                <a:effectLst>
                  <a:outerShdw blurRad="38100" dist="38100" dir="2700000" algn="tl">
                    <a:srgbClr val="000000">
                      <a:alpha val="43137"/>
                    </a:srgbClr>
                  </a:outerShdw>
                </a:effectLst>
                <a:latin typeface="+mn-lt"/>
              </a:rPr>
              <a:t> and will </a:t>
            </a:r>
            <a:r>
              <a:rPr lang="en-GB" dirty="0" smtClean="0"/>
              <a:t>under no circumstances be moved or stored: </a:t>
            </a:r>
          </a:p>
          <a:p>
            <a:pPr>
              <a:buClr>
                <a:srgbClr val="860000"/>
              </a:buClr>
              <a:buFont typeface="Arial" panose="020B0604020202020204" pitchFamily="34" charset="0"/>
              <a:buChar char="•"/>
            </a:pPr>
            <a:r>
              <a:rPr lang="en-GB" dirty="0" smtClean="0"/>
              <a:t>Prohibited or stolen goods, drugs, pornographic material, potentially dangerous, damaging or explosive items, including gas bottles, aerosols, paints, firearms and ammunition.</a:t>
            </a:r>
          </a:p>
          <a:p>
            <a:pPr>
              <a:buClr>
                <a:srgbClr val="860000"/>
              </a:buClr>
              <a:buFont typeface="Arial" panose="020B0604020202020204" pitchFamily="34" charset="0"/>
              <a:buChar char="•"/>
            </a:pPr>
            <a:r>
              <a:rPr lang="en-GB" dirty="0" smtClean="0"/>
              <a:t>Jewellery, watches, precious stones or metals, money, deeds, securities, stamps, coins, or goods or collections of any similar kind.</a:t>
            </a:r>
          </a:p>
          <a:p>
            <a:pPr>
              <a:buClr>
                <a:srgbClr val="860000"/>
              </a:buClr>
              <a:buFont typeface="Arial" panose="020B0604020202020204" pitchFamily="34" charset="0"/>
              <a:buChar char="•"/>
            </a:pPr>
            <a:r>
              <a:rPr lang="en-GB" dirty="0" smtClean="0"/>
              <a:t>Plants or goods likely to encourage vermin or other pests or to cause infestation or contamination.</a:t>
            </a:r>
          </a:p>
          <a:p>
            <a:pPr>
              <a:buClr>
                <a:srgbClr val="860000"/>
              </a:buClr>
              <a:buFont typeface="Arial" panose="020B0604020202020204" pitchFamily="34" charset="0"/>
              <a:buChar char="•"/>
            </a:pPr>
            <a:r>
              <a:rPr lang="en-GB" dirty="0" smtClean="0"/>
              <a:t>Perishable items and/or those requiring a controlled environment.</a:t>
            </a:r>
          </a:p>
          <a:p>
            <a:pPr>
              <a:buClr>
                <a:srgbClr val="860000"/>
              </a:buClr>
              <a:buFont typeface="Arial" panose="020B0604020202020204" pitchFamily="34" charset="0"/>
              <a:buChar char="•"/>
            </a:pPr>
            <a:r>
              <a:rPr lang="en-GB" dirty="0" smtClean="0"/>
              <a:t>Any animals, birds or fish.</a:t>
            </a:r>
          </a:p>
          <a:p>
            <a:pPr>
              <a:buClr>
                <a:srgbClr val="860000"/>
              </a:buClr>
              <a:buFont typeface="Arial" panose="020B0604020202020204" pitchFamily="34" charset="0"/>
              <a:buChar char="•"/>
            </a:pPr>
            <a:r>
              <a:rPr lang="en-GB" dirty="0" smtClean="0"/>
              <a:t>Goods which require special licence or government permission for export or import.</a:t>
            </a:r>
          </a:p>
          <a:p>
            <a:pPr>
              <a:buClr>
                <a:srgbClr val="860000"/>
              </a:buClr>
              <a:buFont typeface="Arial" panose="020B0604020202020204" pitchFamily="34" charset="0"/>
              <a:buChar char="•"/>
            </a:pPr>
            <a:r>
              <a:rPr lang="en-GB" dirty="0" smtClean="0"/>
              <a:t>If you submit such goods without our knowledge we will make them available for your collection</a:t>
            </a:r>
            <a:endParaRPr lang="en-I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IE" dirty="0"/>
          </a:p>
        </p:txBody>
      </p:sp>
      <p:sp>
        <p:nvSpPr>
          <p:cNvPr id="4" name="Slide Number Placeholder 3"/>
          <p:cNvSpPr>
            <a:spLocks noGrp="1"/>
          </p:cNvSpPr>
          <p:nvPr>
            <p:ph type="sldNum" sz="quarter" idx="10"/>
          </p:nvPr>
        </p:nvSpPr>
        <p:spPr/>
        <p:txBody>
          <a:bodyPr/>
          <a:lstStyle/>
          <a:p>
            <a:fld id="{1E2FCA67-A619-4FD5-9572-9F6E6F8C83F0}" type="slidenum">
              <a:rPr lang="en-IE" smtClean="0"/>
              <a:t>7</a:t>
            </a:fld>
            <a:endParaRPr lang="en-IE"/>
          </a:p>
        </p:txBody>
      </p:sp>
    </p:spTree>
    <p:extLst>
      <p:ext uri="{BB962C8B-B14F-4D97-AF65-F5344CB8AC3E}">
        <p14:creationId xmlns:p14="http://schemas.microsoft.com/office/powerpoint/2010/main" val="3013218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dirty="0" smtClean="0">
                <a:solidFill>
                  <a:srgbClr val="860000"/>
                </a:solidFill>
                <a:effectLst>
                  <a:outerShdw blurRad="38100" dist="38100" dir="2700000" algn="tl">
                    <a:srgbClr val="000000">
                      <a:alpha val="43137"/>
                    </a:srgbClr>
                  </a:outerShdw>
                </a:effectLst>
                <a:latin typeface="+mn-lt"/>
              </a:rPr>
              <a:t>Certain items are not usually covered under insurance for removals. Where necessary</a:t>
            </a:r>
            <a:r>
              <a:rPr lang="en-IE" sz="1200" b="1" baseline="0" dirty="0" smtClean="0">
                <a:solidFill>
                  <a:srgbClr val="860000"/>
                </a:solidFill>
                <a:effectLst>
                  <a:outerShdw blurRad="38100" dist="38100" dir="2700000" algn="tl">
                    <a:srgbClr val="000000">
                      <a:alpha val="43137"/>
                    </a:srgbClr>
                  </a:outerShdw>
                </a:effectLst>
                <a:latin typeface="+mn-lt"/>
              </a:rPr>
              <a:t> p</a:t>
            </a:r>
            <a:r>
              <a:rPr lang="en-IE" sz="1200" b="1" dirty="0" smtClean="0">
                <a:solidFill>
                  <a:srgbClr val="860000"/>
                </a:solidFill>
                <a:effectLst>
                  <a:outerShdw blurRad="38100" dist="38100" dir="2700000" algn="tl">
                    <a:srgbClr val="000000">
                      <a:alpha val="43137"/>
                    </a:srgbClr>
                  </a:outerShdw>
                </a:effectLst>
                <a:latin typeface="+mn-lt"/>
              </a:rPr>
              <a:t>lease make arrangements</a:t>
            </a:r>
            <a:r>
              <a:rPr lang="en-IE" sz="1200" b="1" baseline="0" dirty="0" smtClean="0">
                <a:solidFill>
                  <a:srgbClr val="860000"/>
                </a:solidFill>
                <a:effectLst>
                  <a:outerShdw blurRad="38100" dist="38100" dir="2700000" algn="tl">
                    <a:srgbClr val="000000">
                      <a:alpha val="43137"/>
                    </a:srgbClr>
                  </a:outerShdw>
                </a:effectLst>
                <a:latin typeface="+mn-lt"/>
              </a:rPr>
              <a:t> to transport these items yourself for safety</a:t>
            </a:r>
            <a:r>
              <a:rPr lang="en-IE" sz="1200" b="1" dirty="0" smtClean="0">
                <a:solidFill>
                  <a:srgbClr val="860000"/>
                </a:solidFill>
                <a:effectLst>
                  <a:outerShdw blurRad="38100" dist="38100" dir="2700000" algn="tl">
                    <a:srgbClr val="000000">
                      <a:alpha val="43137"/>
                    </a:srgbClr>
                  </a:outerShdw>
                </a:effectLst>
                <a:latin typeface="+mn-lt"/>
              </a:rPr>
              <a:t> </a:t>
            </a:r>
          </a:p>
          <a:p>
            <a:r>
              <a:rPr lang="en-IE" sz="1200" b="1" dirty="0" smtClean="0">
                <a:solidFill>
                  <a:srgbClr val="860000"/>
                </a:solidFill>
                <a:effectLst>
                  <a:outerShdw blurRad="38100" dist="38100" dir="2700000" algn="tl">
                    <a:srgbClr val="000000">
                      <a:alpha val="43137"/>
                    </a:srgbClr>
                  </a:outerShdw>
                </a:effectLst>
                <a:latin typeface="+mn-lt"/>
              </a:rPr>
              <a:t>The following I a list of items that we</a:t>
            </a:r>
            <a:r>
              <a:rPr lang="en-IE" sz="1200" b="1" baseline="0" dirty="0" smtClean="0">
                <a:solidFill>
                  <a:srgbClr val="860000"/>
                </a:solidFill>
                <a:effectLst>
                  <a:outerShdw blurRad="38100" dist="38100" dir="2700000" algn="tl">
                    <a:srgbClr val="000000">
                      <a:alpha val="43137"/>
                    </a:srgbClr>
                  </a:outerShdw>
                </a:effectLst>
                <a:latin typeface="+mn-lt"/>
              </a:rPr>
              <a:t> will not be in a  position to have removed for you.</a:t>
            </a:r>
            <a:endParaRPr lang="en-IE" sz="1200" b="1" dirty="0" smtClean="0">
              <a:solidFill>
                <a:srgbClr val="860000"/>
              </a:solidFill>
              <a:effectLst>
                <a:outerShdw blurRad="38100" dist="38100" dir="2700000" algn="tl">
                  <a:srgbClr val="000000">
                    <a:alpha val="43137"/>
                  </a:srgbClr>
                </a:outerShdw>
              </a:effectLst>
              <a:latin typeface="+mn-lt"/>
            </a:endParaRPr>
          </a:p>
          <a:p>
            <a:pPr>
              <a:buClr>
                <a:srgbClr val="860000"/>
              </a:buClr>
              <a:buFont typeface="Arial" panose="020B0604020202020204" pitchFamily="34" charset="0"/>
              <a:buChar char="•"/>
            </a:pPr>
            <a:r>
              <a:rPr lang="en-GB" dirty="0" smtClean="0"/>
              <a:t>Bonds, Securities, Stamps of all kinds, Manuscripts or other Documents or Electronically held Data Records, Mobile</a:t>
            </a:r>
            <a:r>
              <a:rPr lang="en-IE" dirty="0" smtClean="0"/>
              <a:t>Telephones</a:t>
            </a:r>
          </a:p>
          <a:p>
            <a:pPr>
              <a:buClr>
                <a:srgbClr val="860000"/>
              </a:buClr>
              <a:buFont typeface="Arial" panose="020B0604020202020204" pitchFamily="34" charset="0"/>
              <a:buChar char="•"/>
            </a:pPr>
            <a:r>
              <a:rPr lang="en-GB" dirty="0" smtClean="0"/>
              <a:t>Plants or goods that are likely to encourage vermin or other pests or to </a:t>
            </a:r>
            <a:r>
              <a:rPr lang="en-IE" dirty="0" smtClean="0"/>
              <a:t>cause infestation or contamination.</a:t>
            </a:r>
          </a:p>
          <a:p>
            <a:pPr>
              <a:buClr>
                <a:srgbClr val="860000"/>
              </a:buClr>
              <a:buFont typeface="Arial" panose="020B0604020202020204" pitchFamily="34" charset="0"/>
              <a:buChar char="•"/>
            </a:pPr>
            <a:r>
              <a:rPr lang="en-GB" dirty="0" smtClean="0"/>
              <a:t>Perishable items and/or those requiring a controlled </a:t>
            </a:r>
            <a:r>
              <a:rPr lang="en-IE" dirty="0" smtClean="0"/>
              <a:t>environment.</a:t>
            </a:r>
          </a:p>
          <a:p>
            <a:pPr>
              <a:buClr>
                <a:srgbClr val="860000"/>
              </a:buClr>
              <a:buFont typeface="Arial" panose="020B0604020202020204" pitchFamily="34" charset="0"/>
              <a:buChar char="•"/>
            </a:pPr>
            <a:r>
              <a:rPr lang="en-GB" dirty="0" smtClean="0"/>
              <a:t>Furs exceeding €100 in value, Jewellery, Watches, Precious Stones and Metals, Money, Coins</a:t>
            </a:r>
            <a:r>
              <a:rPr lang="en-GB" baseline="0" dirty="0" smtClean="0"/>
              <a:t> and </a:t>
            </a:r>
            <a:r>
              <a:rPr lang="en-GB" dirty="0" smtClean="0"/>
              <a:t> Deeds.</a:t>
            </a:r>
          </a:p>
          <a:p>
            <a:pPr>
              <a:buClr>
                <a:srgbClr val="860000"/>
              </a:buClr>
              <a:buFont typeface="Arial" panose="020B0604020202020204" pitchFamily="34" charset="0"/>
              <a:buChar char="•"/>
            </a:pPr>
            <a:r>
              <a:rPr lang="en-GB" dirty="0" smtClean="0"/>
              <a:t>Any animals, birds or fish.</a:t>
            </a:r>
          </a:p>
          <a:p>
            <a:endParaRPr lang="en-IE" dirty="0"/>
          </a:p>
        </p:txBody>
      </p:sp>
      <p:sp>
        <p:nvSpPr>
          <p:cNvPr id="4" name="Slide Number Placeholder 3"/>
          <p:cNvSpPr>
            <a:spLocks noGrp="1"/>
          </p:cNvSpPr>
          <p:nvPr>
            <p:ph type="sldNum" sz="quarter" idx="10"/>
          </p:nvPr>
        </p:nvSpPr>
        <p:spPr/>
        <p:txBody>
          <a:bodyPr/>
          <a:lstStyle/>
          <a:p>
            <a:fld id="{1E2FCA67-A619-4FD5-9572-9F6E6F8C83F0}" type="slidenum">
              <a:rPr lang="en-IE" smtClean="0"/>
              <a:t>8</a:t>
            </a:fld>
            <a:endParaRPr lang="en-IE"/>
          </a:p>
        </p:txBody>
      </p:sp>
    </p:spTree>
    <p:extLst>
      <p:ext uri="{BB962C8B-B14F-4D97-AF65-F5344CB8AC3E}">
        <p14:creationId xmlns:p14="http://schemas.microsoft.com/office/powerpoint/2010/main" val="2763404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860000"/>
              </a:buClr>
              <a:buFont typeface="Arial" panose="020B0604020202020204" pitchFamily="34" charset="0"/>
              <a:buChar char="•"/>
            </a:pPr>
            <a:r>
              <a:rPr lang="en-GB" sz="1200" b="1" dirty="0" smtClean="0">
                <a:solidFill>
                  <a:srgbClr val="860000"/>
                </a:solidFill>
                <a:effectLst>
                  <a:outerShdw blurRad="38100" dist="38100" dir="2700000" algn="tl">
                    <a:srgbClr val="000000">
                      <a:alpha val="43137"/>
                    </a:srgbClr>
                  </a:outerShdw>
                </a:effectLst>
                <a:latin typeface="+mn-lt"/>
              </a:rPr>
              <a:t>There are a number of</a:t>
            </a:r>
            <a:r>
              <a:rPr lang="en-GB" sz="1200" b="1" baseline="0" dirty="0" smtClean="0">
                <a:solidFill>
                  <a:srgbClr val="860000"/>
                </a:solidFill>
                <a:effectLst>
                  <a:outerShdw blurRad="38100" dist="38100" dir="2700000" algn="tl">
                    <a:srgbClr val="000000">
                      <a:alpha val="43137"/>
                    </a:srgbClr>
                  </a:outerShdw>
                </a:effectLst>
                <a:latin typeface="+mn-lt"/>
              </a:rPr>
              <a:t> </a:t>
            </a:r>
            <a:r>
              <a:rPr lang="en-GB" sz="1200" b="1" dirty="0" smtClean="0">
                <a:solidFill>
                  <a:srgbClr val="860000"/>
                </a:solidFill>
                <a:effectLst>
                  <a:outerShdw blurRad="38100" dist="38100" dir="2700000" algn="tl">
                    <a:srgbClr val="000000">
                      <a:alpha val="43137"/>
                    </a:srgbClr>
                  </a:outerShdw>
                </a:effectLst>
                <a:latin typeface="+mn-lt"/>
              </a:rPr>
              <a:t>Events the removals company are not usually insured against. </a:t>
            </a:r>
            <a:r>
              <a:rPr lang="en-GB" sz="1200" b="1" baseline="0" dirty="0" smtClean="0">
                <a:solidFill>
                  <a:srgbClr val="860000"/>
                </a:solidFill>
                <a:effectLst>
                  <a:outerShdw blurRad="38100" dist="38100" dir="2700000" algn="tl">
                    <a:srgbClr val="000000">
                      <a:alpha val="43137"/>
                    </a:srgbClr>
                  </a:outerShdw>
                </a:effectLst>
                <a:latin typeface="+mn-lt"/>
              </a:rPr>
              <a:t> For your information t</a:t>
            </a:r>
            <a:r>
              <a:rPr lang="en-GB" sz="1200" b="1" dirty="0" smtClean="0">
                <a:solidFill>
                  <a:srgbClr val="860000"/>
                </a:solidFill>
                <a:effectLst>
                  <a:outerShdw blurRad="38100" dist="38100" dir="2700000" algn="tl">
                    <a:srgbClr val="000000">
                      <a:alpha val="43137"/>
                    </a:srgbClr>
                  </a:outerShdw>
                </a:effectLst>
                <a:latin typeface="+mn-lt"/>
              </a:rPr>
              <a:t>he list is follows;</a:t>
            </a:r>
          </a:p>
          <a:p>
            <a:pPr>
              <a:buClr>
                <a:srgbClr val="860000"/>
              </a:buClr>
              <a:buFont typeface="Arial" panose="020B0604020202020204" pitchFamily="34" charset="0"/>
              <a:buChar char="•"/>
            </a:pPr>
            <a:r>
              <a:rPr lang="en-GB" dirty="0" smtClean="0">
                <a:solidFill>
                  <a:schemeClr val="tx1"/>
                </a:solidFill>
              </a:rPr>
              <a:t>By war, invasion, acts of foreign enemies, hostilities (whether war is declared or not), civil war, terrorism, rebellion and/paramilitary coup, Act of God, industrial action or other such events </a:t>
            </a:r>
            <a:r>
              <a:rPr lang="en-IE" dirty="0" smtClean="0">
                <a:solidFill>
                  <a:schemeClr val="tx1"/>
                </a:solidFill>
              </a:rPr>
              <a:t>outside our reasonable control.</a:t>
            </a:r>
          </a:p>
          <a:p>
            <a:pPr>
              <a:buClr>
                <a:srgbClr val="860000"/>
              </a:buClr>
              <a:buFont typeface="Arial" panose="020B0604020202020204" pitchFamily="34" charset="0"/>
              <a:buChar char="•"/>
            </a:pPr>
            <a:r>
              <a:rPr lang="en-GB" dirty="0" smtClean="0">
                <a:solidFill>
                  <a:schemeClr val="tx1"/>
                </a:solidFill>
              </a:rPr>
              <a:t>Loss or damage arising from ionising radiations or radioactive </a:t>
            </a:r>
            <a:r>
              <a:rPr lang="en-IE" dirty="0" smtClean="0">
                <a:solidFill>
                  <a:schemeClr val="tx1"/>
                </a:solidFill>
              </a:rPr>
              <a:t>contamination</a:t>
            </a:r>
          </a:p>
          <a:p>
            <a:pPr>
              <a:buClr>
                <a:srgbClr val="860000"/>
              </a:buClr>
              <a:buFont typeface="Arial" panose="020B0604020202020204" pitchFamily="34" charset="0"/>
              <a:buChar char="•"/>
            </a:pPr>
            <a:r>
              <a:rPr lang="en-GB" dirty="0" smtClean="0">
                <a:solidFill>
                  <a:schemeClr val="tx1"/>
                </a:solidFill>
              </a:rPr>
              <a:t>Loss or damage arising from Chemical, Biological, Bio-chemical, Electromagnetic Weapons and Cyber Attack</a:t>
            </a:r>
          </a:p>
          <a:p>
            <a:pPr>
              <a:buClr>
                <a:srgbClr val="860000"/>
              </a:buClr>
              <a:buFont typeface="Arial" panose="020B0604020202020204" pitchFamily="34" charset="0"/>
              <a:buChar char="•"/>
            </a:pPr>
            <a:r>
              <a:rPr lang="en-GB" dirty="0" smtClean="0">
                <a:solidFill>
                  <a:schemeClr val="tx1"/>
                </a:solidFill>
              </a:rPr>
              <a:t>Indirect or consequential loss of any kind or description</a:t>
            </a:r>
          </a:p>
          <a:p>
            <a:pPr>
              <a:buClr>
                <a:srgbClr val="860000"/>
              </a:buClr>
              <a:buFont typeface="Arial" panose="020B0604020202020204" pitchFamily="34" charset="0"/>
              <a:buChar char="•"/>
            </a:pPr>
            <a:r>
              <a:rPr lang="en-GB" dirty="0" smtClean="0">
                <a:solidFill>
                  <a:schemeClr val="tx1"/>
                </a:solidFill>
              </a:rPr>
              <a:t>By normal wear and tear, natural or gradual deterioration, leakage or evaporation or from perishable or unstable goods. This includes goods left within furniture or appliances.</a:t>
            </a:r>
          </a:p>
          <a:p>
            <a:pPr>
              <a:buClr>
                <a:srgbClr val="860000"/>
              </a:buClr>
              <a:buFont typeface="Arial" panose="020B0604020202020204" pitchFamily="34" charset="0"/>
              <a:buChar char="•"/>
            </a:pPr>
            <a:r>
              <a:rPr lang="en-GB" dirty="0" smtClean="0">
                <a:solidFill>
                  <a:schemeClr val="tx1"/>
                </a:solidFill>
              </a:rPr>
              <a:t>By vermin, moth, insects and similar infestation, damp, mould,</a:t>
            </a:r>
            <a:r>
              <a:rPr lang="en-IE" dirty="0" smtClean="0">
                <a:solidFill>
                  <a:schemeClr val="tx1"/>
                </a:solidFill>
              </a:rPr>
              <a:t>mildew or rust</a:t>
            </a:r>
          </a:p>
          <a:p>
            <a:endParaRPr lang="en-IE" dirty="0"/>
          </a:p>
        </p:txBody>
      </p:sp>
      <p:sp>
        <p:nvSpPr>
          <p:cNvPr id="4" name="Slide Number Placeholder 3"/>
          <p:cNvSpPr>
            <a:spLocks noGrp="1"/>
          </p:cNvSpPr>
          <p:nvPr>
            <p:ph type="sldNum" sz="quarter" idx="10"/>
          </p:nvPr>
        </p:nvSpPr>
        <p:spPr/>
        <p:txBody>
          <a:bodyPr/>
          <a:lstStyle/>
          <a:p>
            <a:fld id="{1E2FCA67-A619-4FD5-9572-9F6E6F8C83F0}" type="slidenum">
              <a:rPr lang="en-IE" smtClean="0"/>
              <a:t>9</a:t>
            </a:fld>
            <a:endParaRPr lang="en-IE"/>
          </a:p>
        </p:txBody>
      </p:sp>
    </p:spTree>
    <p:extLst>
      <p:ext uri="{BB962C8B-B14F-4D97-AF65-F5344CB8AC3E}">
        <p14:creationId xmlns:p14="http://schemas.microsoft.com/office/powerpoint/2010/main" val="4123994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C82925C-472C-41FF-8304-00B630263681}" type="datetimeFigureOut">
              <a:rPr lang="en-IE" smtClean="0"/>
              <a:t>08/10/2021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231CF1C-922B-44D2-879C-18A77AEC499A}" type="slidenum">
              <a:rPr lang="en-IE" smtClean="0"/>
              <a:t>‹#›</a:t>
            </a:fld>
            <a:endParaRPr lang="en-I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691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82925C-472C-41FF-8304-00B630263681}" type="datetimeFigureOut">
              <a:rPr lang="en-IE" smtClean="0"/>
              <a:t>08/10/2021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231CF1C-922B-44D2-879C-18A77AEC499A}" type="slidenum">
              <a:rPr lang="en-IE" smtClean="0"/>
              <a:t>‹#›</a:t>
            </a:fld>
            <a:endParaRPr lang="en-IE"/>
          </a:p>
        </p:txBody>
      </p:sp>
    </p:spTree>
    <p:extLst>
      <p:ext uri="{BB962C8B-B14F-4D97-AF65-F5344CB8AC3E}">
        <p14:creationId xmlns:p14="http://schemas.microsoft.com/office/powerpoint/2010/main" val="239619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82925C-472C-41FF-8304-00B630263681}" type="datetimeFigureOut">
              <a:rPr lang="en-IE" smtClean="0"/>
              <a:t>08/10/2021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231CF1C-922B-44D2-879C-18A77AEC499A}" type="slidenum">
              <a:rPr lang="en-IE" smtClean="0"/>
              <a:t>‹#›</a:t>
            </a:fld>
            <a:endParaRPr lang="en-IE"/>
          </a:p>
        </p:txBody>
      </p:sp>
    </p:spTree>
    <p:extLst>
      <p:ext uri="{BB962C8B-B14F-4D97-AF65-F5344CB8AC3E}">
        <p14:creationId xmlns:p14="http://schemas.microsoft.com/office/powerpoint/2010/main" val="390353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82925C-472C-41FF-8304-00B630263681}" type="datetimeFigureOut">
              <a:rPr lang="en-IE" smtClean="0"/>
              <a:t>08/10/2021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231CF1C-922B-44D2-879C-18A77AEC499A}" type="slidenum">
              <a:rPr lang="en-IE" smtClean="0"/>
              <a:t>‹#›</a:t>
            </a:fld>
            <a:endParaRPr lang="en-IE"/>
          </a:p>
        </p:txBody>
      </p:sp>
    </p:spTree>
    <p:extLst>
      <p:ext uri="{BB962C8B-B14F-4D97-AF65-F5344CB8AC3E}">
        <p14:creationId xmlns:p14="http://schemas.microsoft.com/office/powerpoint/2010/main" val="84528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82925C-472C-41FF-8304-00B630263681}" type="datetimeFigureOut">
              <a:rPr lang="en-IE" smtClean="0"/>
              <a:t>08/10/2021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231CF1C-922B-44D2-879C-18A77AEC499A}" type="slidenum">
              <a:rPr lang="en-IE" smtClean="0"/>
              <a:t>‹#›</a:t>
            </a:fld>
            <a:endParaRPr lang="en-I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40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C82925C-472C-41FF-8304-00B630263681}" type="datetimeFigureOut">
              <a:rPr lang="en-IE" smtClean="0"/>
              <a:t>08/10/2021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231CF1C-922B-44D2-879C-18A77AEC499A}" type="slidenum">
              <a:rPr lang="en-IE" smtClean="0"/>
              <a:t>‹#›</a:t>
            </a:fld>
            <a:endParaRPr lang="en-IE"/>
          </a:p>
        </p:txBody>
      </p:sp>
    </p:spTree>
    <p:extLst>
      <p:ext uri="{BB962C8B-B14F-4D97-AF65-F5344CB8AC3E}">
        <p14:creationId xmlns:p14="http://schemas.microsoft.com/office/powerpoint/2010/main" val="3249448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C82925C-472C-41FF-8304-00B630263681}" type="datetimeFigureOut">
              <a:rPr lang="en-IE" smtClean="0"/>
              <a:t>08/10/2021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E231CF1C-922B-44D2-879C-18A77AEC499A}" type="slidenum">
              <a:rPr lang="en-IE" smtClean="0"/>
              <a:t>‹#›</a:t>
            </a:fld>
            <a:endParaRPr lang="en-IE"/>
          </a:p>
        </p:txBody>
      </p:sp>
    </p:spTree>
    <p:extLst>
      <p:ext uri="{BB962C8B-B14F-4D97-AF65-F5344CB8AC3E}">
        <p14:creationId xmlns:p14="http://schemas.microsoft.com/office/powerpoint/2010/main" val="147923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C82925C-472C-41FF-8304-00B630263681}" type="datetimeFigureOut">
              <a:rPr lang="en-IE" smtClean="0"/>
              <a:t>08/10/2021</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E231CF1C-922B-44D2-879C-18A77AEC499A}" type="slidenum">
              <a:rPr lang="en-IE" smtClean="0"/>
              <a:t>‹#›</a:t>
            </a:fld>
            <a:endParaRPr lang="en-IE"/>
          </a:p>
        </p:txBody>
      </p:sp>
    </p:spTree>
    <p:extLst>
      <p:ext uri="{BB962C8B-B14F-4D97-AF65-F5344CB8AC3E}">
        <p14:creationId xmlns:p14="http://schemas.microsoft.com/office/powerpoint/2010/main" val="2186722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C82925C-472C-41FF-8304-00B630263681}" type="datetimeFigureOut">
              <a:rPr lang="en-IE" smtClean="0"/>
              <a:t>08/10/2021</a:t>
            </a:fld>
            <a:endParaRPr lang="en-IE"/>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E"/>
          </a:p>
        </p:txBody>
      </p:sp>
      <p:sp>
        <p:nvSpPr>
          <p:cNvPr id="9" name="Slide Number Placeholder 8"/>
          <p:cNvSpPr>
            <a:spLocks noGrp="1"/>
          </p:cNvSpPr>
          <p:nvPr>
            <p:ph type="sldNum" sz="quarter" idx="12"/>
          </p:nvPr>
        </p:nvSpPr>
        <p:spPr/>
        <p:txBody>
          <a:bodyPr/>
          <a:lstStyle/>
          <a:p>
            <a:fld id="{E231CF1C-922B-44D2-879C-18A77AEC499A}" type="slidenum">
              <a:rPr lang="en-IE" smtClean="0"/>
              <a:t>‹#›</a:t>
            </a:fld>
            <a:endParaRPr lang="en-IE"/>
          </a:p>
        </p:txBody>
      </p:sp>
    </p:spTree>
    <p:extLst>
      <p:ext uri="{BB962C8B-B14F-4D97-AF65-F5344CB8AC3E}">
        <p14:creationId xmlns:p14="http://schemas.microsoft.com/office/powerpoint/2010/main" val="793006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C82925C-472C-41FF-8304-00B630263681}" type="datetimeFigureOut">
              <a:rPr lang="en-IE" smtClean="0"/>
              <a:t>08/10/2021</a:t>
            </a:fld>
            <a:endParaRPr lang="en-IE"/>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IE"/>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231CF1C-922B-44D2-879C-18A77AEC499A}" type="slidenum">
              <a:rPr lang="en-IE" smtClean="0"/>
              <a:t>‹#›</a:t>
            </a:fld>
            <a:endParaRPr lang="en-IE"/>
          </a:p>
        </p:txBody>
      </p:sp>
    </p:spTree>
    <p:extLst>
      <p:ext uri="{BB962C8B-B14F-4D97-AF65-F5344CB8AC3E}">
        <p14:creationId xmlns:p14="http://schemas.microsoft.com/office/powerpoint/2010/main" val="3452113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82925C-472C-41FF-8304-00B630263681}" type="datetimeFigureOut">
              <a:rPr lang="en-IE" smtClean="0"/>
              <a:t>08/10/2021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231CF1C-922B-44D2-879C-18A77AEC499A}" type="slidenum">
              <a:rPr lang="en-IE" smtClean="0"/>
              <a:t>‹#›</a:t>
            </a:fld>
            <a:endParaRPr lang="en-IE"/>
          </a:p>
        </p:txBody>
      </p:sp>
    </p:spTree>
    <p:extLst>
      <p:ext uri="{BB962C8B-B14F-4D97-AF65-F5344CB8AC3E}">
        <p14:creationId xmlns:p14="http://schemas.microsoft.com/office/powerpoint/2010/main" val="46708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C82925C-472C-41FF-8304-00B630263681}" type="datetimeFigureOut">
              <a:rPr lang="en-IE" smtClean="0"/>
              <a:t>08/10/2021</a:t>
            </a:fld>
            <a:endParaRPr lang="en-I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E"/>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231CF1C-922B-44D2-879C-18A77AEC499A}" type="slidenum">
              <a:rPr lang="en-IE" smtClean="0"/>
              <a:t>‹#›</a:t>
            </a:fld>
            <a:endParaRPr lang="en-IE"/>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0887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051" y="708355"/>
            <a:ext cx="10058400" cy="3566160"/>
          </a:xfrm>
        </p:spPr>
        <p:txBody>
          <a:bodyPr/>
          <a:lstStyle/>
          <a:p>
            <a:r>
              <a:rPr lang="en-IE" dirty="0" smtClean="0"/>
              <a:t> </a:t>
            </a:r>
            <a:endParaRPr lang="en-IE" dirty="0"/>
          </a:p>
        </p:txBody>
      </p:sp>
      <p:sp>
        <p:nvSpPr>
          <p:cNvPr id="3" name="Subtitle 2"/>
          <p:cNvSpPr>
            <a:spLocks noGrp="1"/>
          </p:cNvSpPr>
          <p:nvPr>
            <p:ph type="subTitle" idx="1"/>
          </p:nvPr>
        </p:nvSpPr>
        <p:spPr>
          <a:solidFill>
            <a:srgbClr val="FFFFCC"/>
          </a:solidFill>
          <a:ln>
            <a:solidFill>
              <a:srgbClr val="860000"/>
            </a:solidFill>
          </a:ln>
        </p:spPr>
        <p:txBody>
          <a:bodyPr>
            <a:normAutofit/>
          </a:bodyPr>
          <a:lstStyle/>
          <a:p>
            <a:r>
              <a:rPr lang="en-IE" sz="4000" b="1" dirty="0" smtClean="0">
                <a:solidFill>
                  <a:srgbClr val="860000"/>
                </a:solidFill>
                <a:effectLst>
                  <a:outerShdw blurRad="38100" dist="38100" dir="2700000" algn="tl">
                    <a:srgbClr val="000000">
                      <a:alpha val="43137"/>
                    </a:srgbClr>
                  </a:outerShdw>
                </a:effectLst>
                <a:latin typeface="+mn-lt"/>
              </a:rPr>
              <a:t>A guide to your removals service</a:t>
            </a:r>
            <a:endParaRPr lang="en-IE" sz="4000" b="1" dirty="0">
              <a:solidFill>
                <a:srgbClr val="860000"/>
              </a:solidFill>
              <a:effectLst>
                <a:outerShdw blurRad="38100" dist="38100" dir="2700000" algn="tl">
                  <a:srgbClr val="000000">
                    <a:alpha val="43137"/>
                  </a:srgbClr>
                </a:outerShdw>
              </a:effectLst>
              <a:latin typeface="+mn-lt"/>
            </a:endParaRPr>
          </a:p>
        </p:txBody>
      </p:sp>
      <p:pic>
        <p:nvPicPr>
          <p:cNvPr id="4" name="Picture 3"/>
          <p:cNvPicPr>
            <a:picLocks noChangeAspect="1"/>
          </p:cNvPicPr>
          <p:nvPr/>
        </p:nvPicPr>
        <p:blipFill>
          <a:blip r:embed="rId5"/>
          <a:stretch>
            <a:fillRect/>
          </a:stretch>
        </p:blipFill>
        <p:spPr>
          <a:xfrm>
            <a:off x="8258081" y="2734241"/>
            <a:ext cx="2628900" cy="1733550"/>
          </a:xfrm>
          <a:prstGeom prst="rect">
            <a:avLst/>
          </a:prstGeom>
        </p:spPr>
      </p:pic>
      <p:pic>
        <p:nvPicPr>
          <p:cNvPr id="5" name="Picture 4"/>
          <p:cNvPicPr>
            <a:picLocks noChangeAspect="1"/>
          </p:cNvPicPr>
          <p:nvPr/>
        </p:nvPicPr>
        <p:blipFill>
          <a:blip r:embed="rId6"/>
          <a:stretch>
            <a:fillRect/>
          </a:stretch>
        </p:blipFill>
        <p:spPr>
          <a:xfrm>
            <a:off x="1648993" y="1955549"/>
            <a:ext cx="4905716" cy="227411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1738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8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7280" y="4978400"/>
            <a:ext cx="10113264" cy="919480"/>
          </a:xfrm>
          <a:solidFill>
            <a:srgbClr val="FFFFCC"/>
          </a:solidFill>
          <a:ln>
            <a:solidFill>
              <a:srgbClr val="860000"/>
            </a:solidFill>
          </a:ln>
        </p:spPr>
        <p:txBody>
          <a:bodyPr/>
          <a:lstStyle/>
          <a:p>
            <a:r>
              <a:rPr lang="en-GB" sz="4000" b="1" dirty="0" smtClean="0">
                <a:solidFill>
                  <a:srgbClr val="860000"/>
                </a:solidFill>
                <a:effectLst>
                  <a:outerShdw blurRad="38100" dist="38100" dir="2700000" algn="tl">
                    <a:srgbClr val="000000">
                      <a:alpha val="43137"/>
                    </a:srgbClr>
                  </a:outerShdw>
                </a:effectLst>
                <a:latin typeface="+mn-lt"/>
              </a:rPr>
              <a:t>What will need to go to Storage…</a:t>
            </a:r>
            <a:endParaRPr lang="en-IE" sz="4000" b="1" dirty="0">
              <a:solidFill>
                <a:srgbClr val="860000"/>
              </a:solidFill>
              <a:effectLst>
                <a:outerShdw blurRad="38100" dist="38100" dir="2700000" algn="tl">
                  <a:srgbClr val="000000">
                    <a:alpha val="43137"/>
                  </a:srgbClr>
                </a:outerShdw>
              </a:effectLst>
              <a:latin typeface="+mn-lt"/>
            </a:endParaRPr>
          </a:p>
        </p:txBody>
      </p:sp>
      <p:pic>
        <p:nvPicPr>
          <p:cNvPr id="2" name="Picture Placeholder 1"/>
          <p:cNvPicPr>
            <a:picLocks noGrp="1" noChangeAspect="1"/>
          </p:cNvPicPr>
          <p:nvPr>
            <p:ph type="pic" idx="1"/>
          </p:nvPr>
        </p:nvPicPr>
        <p:blipFill>
          <a:blip r:embed="rId5"/>
          <a:srcRect t="16406" b="16406"/>
          <a:stretch>
            <a:fillRect/>
          </a:stretch>
        </p:blipFill>
        <p:spPr>
          <a:xfrm>
            <a:off x="15" y="0"/>
            <a:ext cx="12191985" cy="4969257"/>
          </a:xfrm>
          <a:prstGeom prst="rect">
            <a:avLst/>
          </a:prstGeom>
        </p:spPr>
      </p:pic>
      <p:sp>
        <p:nvSpPr>
          <p:cNvPr id="6" name="Text Placeholder 5"/>
          <p:cNvSpPr>
            <a:spLocks noGrp="1"/>
          </p:cNvSpPr>
          <p:nvPr>
            <p:ph type="body" sz="half" idx="2"/>
          </p:nvPr>
        </p:nvSpPr>
        <p:spPr>
          <a:xfrm>
            <a:off x="1097280" y="5907022"/>
            <a:ext cx="10113264" cy="798577"/>
          </a:xfrm>
        </p:spPr>
        <p:txBody>
          <a:bodyPr>
            <a:normAutofit/>
          </a:bodyPr>
          <a:lstStyle/>
          <a:p>
            <a:r>
              <a:rPr lang="en-IE" sz="1600" dirty="0"/>
              <a:t>Y</a:t>
            </a:r>
            <a:r>
              <a:rPr lang="en-IE" sz="1600" dirty="0" smtClean="0"/>
              <a:t>our white goods apart from fridge will go to a professional storage company. Your window dressings such as blinds will also need to be stored and any freestanding wardrobes </a:t>
            </a:r>
            <a:r>
              <a:rPr lang="en-IE" sz="1600" dirty="0"/>
              <a:t>unless there is room in your temporary accommodation for the </a:t>
            </a:r>
            <a:r>
              <a:rPr lang="en-IE" sz="1600" dirty="0" smtClean="0"/>
              <a:t>items.</a:t>
            </a:r>
            <a:endParaRPr lang="en-IE" sz="16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22375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116684"/>
          </a:xfrm>
          <a:solidFill>
            <a:srgbClr val="FFFFCC"/>
          </a:solidFill>
          <a:ln>
            <a:solidFill>
              <a:srgbClr val="860000"/>
            </a:solidFill>
          </a:ln>
        </p:spPr>
        <p:txBody>
          <a:bodyPr>
            <a:normAutofit fontScale="90000"/>
          </a:bodyPr>
          <a:lstStyle/>
          <a:p>
            <a:r>
              <a:rPr lang="en-GB" dirty="0"/>
              <a:t/>
            </a:r>
            <a:br>
              <a:rPr lang="en-GB" dirty="0"/>
            </a:br>
            <a:r>
              <a:rPr lang="en-GB" dirty="0" smtClean="0"/>
              <a:t/>
            </a:r>
            <a:br>
              <a:rPr lang="en-GB" dirty="0" smtClean="0"/>
            </a:br>
            <a:r>
              <a:rPr lang="en-GB" sz="4400" b="1" dirty="0">
                <a:solidFill>
                  <a:srgbClr val="860000"/>
                </a:solidFill>
                <a:effectLst>
                  <a:outerShdw blurRad="38100" dist="38100" dir="2700000" algn="tl">
                    <a:srgbClr val="000000">
                      <a:alpha val="43137"/>
                    </a:srgbClr>
                  </a:outerShdw>
                </a:effectLst>
                <a:latin typeface="+mn-lt"/>
              </a:rPr>
              <a:t>How long may it take to pack up your </a:t>
            </a:r>
            <a:r>
              <a:rPr lang="en-GB" sz="4400" b="1" dirty="0" smtClean="0">
                <a:solidFill>
                  <a:srgbClr val="860000"/>
                </a:solidFill>
                <a:effectLst>
                  <a:outerShdw blurRad="38100" dist="38100" dir="2700000" algn="tl">
                    <a:srgbClr val="000000">
                      <a:alpha val="43137"/>
                    </a:srgbClr>
                  </a:outerShdw>
                </a:effectLst>
                <a:latin typeface="+mn-lt"/>
              </a:rPr>
              <a:t>belongings?</a:t>
            </a:r>
            <a:endParaRPr lang="en-IE" sz="4400" b="1" dirty="0">
              <a:solidFill>
                <a:srgbClr val="860000"/>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pattFill prst="pct10">
            <a:fgClr>
              <a:srgbClr val="FFFFCC"/>
            </a:fgClr>
            <a:bgClr>
              <a:schemeClr val="bg1"/>
            </a:bgClr>
          </a:pattFill>
          <a:ln>
            <a:solidFill>
              <a:srgbClr val="860000"/>
            </a:solidFill>
          </a:ln>
        </p:spPr>
        <p:txBody>
          <a:bodyPr>
            <a:normAutofit/>
          </a:bodyPr>
          <a:lstStyle/>
          <a:p>
            <a:pPr marL="0" indent="0">
              <a:buNone/>
            </a:pPr>
            <a:r>
              <a:rPr lang="en-GB" dirty="0" smtClean="0"/>
              <a:t>The </a:t>
            </a:r>
            <a:r>
              <a:rPr lang="en-GB" dirty="0"/>
              <a:t>time it will take you to pack up your van will depend entirely on the size of your house and the number of belongings you are packing up.</a:t>
            </a:r>
          </a:p>
          <a:p>
            <a:pPr marL="0" indent="0">
              <a:buNone/>
            </a:pPr>
            <a:r>
              <a:rPr lang="en-GB" dirty="0"/>
              <a:t>On average, </a:t>
            </a:r>
            <a:r>
              <a:rPr lang="en-GB" dirty="0" smtClean="0"/>
              <a:t>with the help of the removals </a:t>
            </a:r>
            <a:r>
              <a:rPr lang="en-GB" dirty="0"/>
              <a:t>experts, these are the times you would be looking at:</a:t>
            </a:r>
          </a:p>
          <a:p>
            <a:pPr>
              <a:buClr>
                <a:srgbClr val="860000"/>
              </a:buClr>
              <a:buFont typeface="Arial" panose="020B0604020202020204" pitchFamily="34" charset="0"/>
              <a:buChar char="•"/>
            </a:pPr>
            <a:r>
              <a:rPr lang="en-GB" dirty="0"/>
              <a:t>For a one-bedroom flat, you would be looking at around four to five hours. However, this may increase depending on how many belongings </a:t>
            </a:r>
            <a:endParaRPr lang="en-GB" dirty="0" smtClean="0"/>
          </a:p>
          <a:p>
            <a:pPr>
              <a:buClr>
                <a:srgbClr val="860000"/>
              </a:buClr>
              <a:buFont typeface="Arial" panose="020B0604020202020204" pitchFamily="34" charset="0"/>
              <a:buChar char="•"/>
            </a:pPr>
            <a:r>
              <a:rPr lang="en-GB" dirty="0" smtClean="0"/>
              <a:t>For </a:t>
            </a:r>
            <a:r>
              <a:rPr lang="en-GB" dirty="0"/>
              <a:t>a two-bedroom house, we’d expect the packing and moving process to total around six to eight </a:t>
            </a:r>
            <a:r>
              <a:rPr lang="en-GB" dirty="0" smtClean="0"/>
              <a:t>hours.</a:t>
            </a:r>
          </a:p>
          <a:p>
            <a:pPr>
              <a:buClr>
                <a:srgbClr val="860000"/>
              </a:buClr>
              <a:buFont typeface="Arial" panose="020B0604020202020204" pitchFamily="34" charset="0"/>
              <a:buChar char="•"/>
            </a:pPr>
            <a:r>
              <a:rPr lang="en-GB" dirty="0" smtClean="0"/>
              <a:t>For </a:t>
            </a:r>
            <a:r>
              <a:rPr lang="en-GB" dirty="0"/>
              <a:t>a three-bedroom house, the average time that movers will take to complete the move from the house to a new property is around eight to nine hours.</a:t>
            </a:r>
          </a:p>
          <a:p>
            <a:pPr>
              <a:buClr>
                <a:srgbClr val="860000"/>
              </a:buClr>
              <a:buFont typeface="Arial" panose="020B0604020202020204" pitchFamily="34" charset="0"/>
              <a:buChar char="•"/>
            </a:pPr>
            <a:r>
              <a:rPr lang="en-GB" dirty="0"/>
              <a:t>For a house with four bedrooms or more, you could see the moving time taking longer than a </a:t>
            </a:r>
            <a:r>
              <a:rPr lang="en-GB" dirty="0" smtClean="0"/>
              <a:t>day</a:t>
            </a:r>
            <a:r>
              <a:rPr lang="en-GB" dirty="0"/>
              <a:t>.</a:t>
            </a:r>
            <a:endParaRPr lang="en-IE"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02092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CC"/>
          </a:solidFill>
        </p:spPr>
        <p:txBody>
          <a:bodyPr/>
          <a:lstStyle/>
          <a:p>
            <a:r>
              <a:rPr lang="en-IE" sz="4000" b="1" dirty="0" smtClean="0">
                <a:solidFill>
                  <a:srgbClr val="860000"/>
                </a:solidFill>
                <a:effectLst>
                  <a:outerShdw blurRad="38100" dist="38100" dir="2700000" algn="tl">
                    <a:srgbClr val="000000">
                      <a:alpha val="43137"/>
                    </a:srgbClr>
                  </a:outerShdw>
                </a:effectLst>
                <a:latin typeface="+mn-lt"/>
              </a:rPr>
              <a:t>When will I get my supplies?</a:t>
            </a:r>
            <a:endParaRPr lang="en-IE" sz="4000" b="1" dirty="0">
              <a:solidFill>
                <a:srgbClr val="860000"/>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type="body" sz="half" idx="2"/>
          </p:nvPr>
        </p:nvSpPr>
        <p:spPr/>
        <p:txBody>
          <a:bodyPr/>
          <a:lstStyle/>
          <a:p>
            <a:r>
              <a:rPr lang="en-IE" dirty="0" smtClean="0"/>
              <a:t>You will get your boxes and packing materials one month in advance of your moving date</a:t>
            </a:r>
            <a:endParaRPr lang="en-IE" dirty="0"/>
          </a:p>
        </p:txBody>
      </p:sp>
      <p:pic>
        <p:nvPicPr>
          <p:cNvPr id="4" name="Picture 3"/>
          <p:cNvPicPr>
            <a:picLocks noChangeAspect="1"/>
          </p:cNvPicPr>
          <p:nvPr/>
        </p:nvPicPr>
        <p:blipFill>
          <a:blip r:embed="rId5"/>
          <a:stretch>
            <a:fillRect/>
          </a:stretch>
        </p:blipFill>
        <p:spPr>
          <a:xfrm>
            <a:off x="9018931" y="4972955"/>
            <a:ext cx="2322777" cy="1719221"/>
          </a:xfrm>
          <a:prstGeom prst="rect">
            <a:avLst/>
          </a:prstGeom>
        </p:spPr>
      </p:pic>
      <p:pic>
        <p:nvPicPr>
          <p:cNvPr id="5" name="Picture 4"/>
          <p:cNvPicPr>
            <a:picLocks noChangeAspect="1"/>
          </p:cNvPicPr>
          <p:nvPr/>
        </p:nvPicPr>
        <p:blipFill>
          <a:blip r:embed="rId6"/>
          <a:stretch>
            <a:fillRect/>
          </a:stretch>
        </p:blipFill>
        <p:spPr>
          <a:xfrm>
            <a:off x="4995862" y="2386012"/>
            <a:ext cx="2200275" cy="2085975"/>
          </a:xfrm>
          <a:prstGeom prst="rect">
            <a:avLst/>
          </a:prstGeom>
        </p:spPr>
      </p:pic>
      <p:pic>
        <p:nvPicPr>
          <p:cNvPr id="8" name="Picture Placeholder 7"/>
          <p:cNvPicPr>
            <a:picLocks noGrp="1" noChangeAspect="1"/>
          </p:cNvPicPr>
          <p:nvPr>
            <p:ph type="pic" idx="1"/>
          </p:nvPr>
        </p:nvPicPr>
        <p:blipFill>
          <a:blip r:embed="rId6"/>
          <a:srcRect t="28739" b="28739"/>
          <a:stretch>
            <a:fillRect/>
          </a:stretch>
        </p:blipFill>
        <p:spPr>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09678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7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594359"/>
            <a:ext cx="3200400" cy="1016727"/>
          </a:xfrm>
          <a:solidFill>
            <a:srgbClr val="FFFFCC"/>
          </a:solidFill>
        </p:spPr>
        <p:txBody>
          <a:bodyPr>
            <a:normAutofit fontScale="90000"/>
          </a:bodyPr>
          <a:lstStyle/>
          <a:p>
            <a:r>
              <a:rPr lang="en-GB" b="1" dirty="0" smtClean="0">
                <a:solidFill>
                  <a:srgbClr val="860000"/>
                </a:solidFill>
                <a:effectLst>
                  <a:outerShdw blurRad="38100" dist="38100" dir="2700000" algn="tl">
                    <a:srgbClr val="000000">
                      <a:alpha val="43137"/>
                    </a:srgbClr>
                  </a:outerShdw>
                </a:effectLst>
                <a:latin typeface="+mn-lt"/>
              </a:rPr>
              <a:t>Packing Supplies</a:t>
            </a:r>
            <a:endParaRPr lang="en-IE" b="1" dirty="0">
              <a:solidFill>
                <a:srgbClr val="860000"/>
              </a:solidFill>
              <a:effectLst>
                <a:outerShdw blurRad="38100" dist="38100" dir="2700000" algn="tl">
                  <a:srgbClr val="000000">
                    <a:alpha val="43137"/>
                  </a:srgbClr>
                </a:outerShdw>
              </a:effectLst>
              <a:latin typeface="+mn-lt"/>
            </a:endParaRPr>
          </a:p>
        </p:txBody>
      </p:sp>
      <p:sp>
        <p:nvSpPr>
          <p:cNvPr id="16" name="Text Placeholder 15"/>
          <p:cNvSpPr>
            <a:spLocks noGrp="1"/>
          </p:cNvSpPr>
          <p:nvPr>
            <p:ph type="body" sz="half" idx="2"/>
          </p:nvPr>
        </p:nvSpPr>
        <p:spPr>
          <a:xfrm>
            <a:off x="457200" y="1759131"/>
            <a:ext cx="3200400" cy="4546073"/>
          </a:xfrm>
        </p:spPr>
        <p:txBody>
          <a:bodyPr>
            <a:normAutofit/>
          </a:bodyPr>
          <a:lstStyle/>
          <a:p>
            <a:pPr marL="285750" indent="-285750">
              <a:buClr>
                <a:schemeClr val="bg1"/>
              </a:buClr>
              <a:buFont typeface="Arial" panose="020B0604020202020204" pitchFamily="34" charset="0"/>
              <a:buChar char="•"/>
            </a:pPr>
            <a:r>
              <a:rPr lang="en-GB" sz="1800" dirty="0" smtClean="0"/>
              <a:t>You will get a number of boxes suited to your family size and number of contents in your home. </a:t>
            </a:r>
          </a:p>
          <a:p>
            <a:pPr marL="285750" indent="-285750">
              <a:buClr>
                <a:schemeClr val="bg1"/>
              </a:buClr>
              <a:buFont typeface="Arial" panose="020B0604020202020204" pitchFamily="34" charset="0"/>
              <a:buChar char="•"/>
            </a:pPr>
            <a:r>
              <a:rPr lang="en-GB" sz="1800" dirty="0" smtClean="0"/>
              <a:t>Your removals company will  be in direct contact with you to carry out a pre move survey and they will tell you how many boxes you will need.</a:t>
            </a:r>
          </a:p>
          <a:p>
            <a:pPr marL="285750" indent="-285750">
              <a:buClr>
                <a:schemeClr val="bg1"/>
              </a:buClr>
              <a:buFont typeface="Arial" panose="020B0604020202020204" pitchFamily="34" charset="0"/>
              <a:buChar char="•"/>
            </a:pPr>
            <a:r>
              <a:rPr lang="en-GB" sz="1800" dirty="0" smtClean="0"/>
              <a:t>You will receive wrapping paper and tape also </a:t>
            </a:r>
            <a:endParaRPr lang="en-IE" sz="1800" dirty="0"/>
          </a:p>
        </p:txBody>
      </p:sp>
      <p:pic>
        <p:nvPicPr>
          <p:cNvPr id="3074" name="Picture 2" descr="Types of Moving Boxes and What to Pack in Them | Move Honcho"/>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432663" y="0"/>
            <a:ext cx="6191473" cy="6487886"/>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25130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30924"/>
            <a:ext cx="3200400" cy="1785259"/>
          </a:xfrm>
          <a:solidFill>
            <a:srgbClr val="FFFFCC"/>
          </a:solidFill>
        </p:spPr>
        <p:txBody>
          <a:bodyPr>
            <a:normAutofit/>
          </a:bodyPr>
          <a:lstStyle/>
          <a:p>
            <a:r>
              <a:rPr lang="en-IE" sz="4000" b="1" dirty="0" smtClean="0">
                <a:solidFill>
                  <a:srgbClr val="860000"/>
                </a:solidFill>
                <a:effectLst>
                  <a:outerShdw blurRad="38100" dist="38100" dir="2700000" algn="tl">
                    <a:srgbClr val="000000">
                      <a:alpha val="43137"/>
                    </a:srgbClr>
                  </a:outerShdw>
                </a:effectLst>
                <a:latin typeface="+mn-lt"/>
              </a:rPr>
              <a:t>Your role in the removals…</a:t>
            </a:r>
            <a:endParaRPr lang="en-IE" sz="4000" b="1" dirty="0">
              <a:solidFill>
                <a:srgbClr val="860000"/>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4800600" y="209006"/>
            <a:ext cx="6492240" cy="5780314"/>
          </a:xfrm>
          <a:pattFill prst="pct10">
            <a:fgClr>
              <a:srgbClr val="FFFFCC"/>
            </a:fgClr>
            <a:bgClr>
              <a:schemeClr val="bg1"/>
            </a:bgClr>
          </a:pattFill>
          <a:ln>
            <a:solidFill>
              <a:srgbClr val="860000"/>
            </a:solidFill>
          </a:ln>
        </p:spPr>
        <p:txBody>
          <a:bodyPr>
            <a:normAutofit/>
          </a:bodyPr>
          <a:lstStyle/>
          <a:p>
            <a:pPr marL="0" indent="0">
              <a:buNone/>
            </a:pPr>
            <a:endParaRPr lang="en-GB" dirty="0" smtClean="0"/>
          </a:p>
          <a:p>
            <a:pPr>
              <a:buFont typeface="Arial" panose="020B0604020202020204" pitchFamily="34" charset="0"/>
              <a:buChar char="•"/>
            </a:pPr>
            <a:r>
              <a:rPr lang="en-GB" dirty="0"/>
              <a:t>Be present or represented during the collection and delivery of </a:t>
            </a:r>
            <a:r>
              <a:rPr lang="en-IE" dirty="0"/>
              <a:t>the removal </a:t>
            </a:r>
            <a:endParaRPr lang="en-IE" dirty="0" smtClean="0"/>
          </a:p>
          <a:p>
            <a:pPr>
              <a:buFont typeface="Arial" panose="020B0604020202020204" pitchFamily="34" charset="0"/>
              <a:buChar char="•"/>
            </a:pPr>
            <a:r>
              <a:rPr lang="en-GB" dirty="0"/>
              <a:t> </a:t>
            </a:r>
            <a:r>
              <a:rPr lang="en-GB" dirty="0" smtClean="0"/>
              <a:t>Ensure your beds are stripped of linen.</a:t>
            </a:r>
            <a:endParaRPr lang="en-IE" dirty="0" smtClean="0"/>
          </a:p>
          <a:p>
            <a:pPr>
              <a:buFont typeface="Arial" panose="020B0604020202020204" pitchFamily="34" charset="0"/>
              <a:buChar char="•"/>
            </a:pPr>
            <a:r>
              <a:rPr lang="en-GB" dirty="0"/>
              <a:t>Ensure all of your belongings to be removed are packed appropriately, labelled and ready for your assigned collection time</a:t>
            </a:r>
            <a:r>
              <a:rPr lang="en-GB" dirty="0" smtClean="0"/>
              <a:t>.</a:t>
            </a:r>
            <a:endParaRPr lang="en-IE" dirty="0" smtClean="0"/>
          </a:p>
          <a:p>
            <a:pPr>
              <a:buFont typeface="Arial" panose="020B0604020202020204" pitchFamily="34" charset="0"/>
              <a:buChar char="•"/>
            </a:pPr>
            <a:r>
              <a:rPr lang="en-GB" dirty="0" smtClean="0"/>
              <a:t>Declare, </a:t>
            </a:r>
            <a:r>
              <a:rPr lang="en-GB" dirty="0"/>
              <a:t>in writing</a:t>
            </a:r>
            <a:r>
              <a:rPr lang="en-GB" dirty="0" smtClean="0"/>
              <a:t>, to the removals company </a:t>
            </a:r>
            <a:r>
              <a:rPr lang="en-GB" dirty="0"/>
              <a:t>the value of the goods being </a:t>
            </a:r>
            <a:r>
              <a:rPr lang="en-GB" dirty="0" smtClean="0"/>
              <a:t>removed and/or </a:t>
            </a:r>
            <a:r>
              <a:rPr lang="en-GB" dirty="0"/>
              <a:t>stored. </a:t>
            </a:r>
            <a:endParaRPr lang="en-IE" dirty="0" smtClean="0"/>
          </a:p>
          <a:p>
            <a:pPr>
              <a:buFont typeface="Arial" panose="020B0604020202020204" pitchFamily="34" charset="0"/>
              <a:buChar char="•"/>
            </a:pPr>
            <a:r>
              <a:rPr lang="en-GB" dirty="0" smtClean="0"/>
              <a:t>Ensure </a:t>
            </a:r>
            <a:r>
              <a:rPr lang="en-GB" dirty="0"/>
              <a:t>authorized signature on agreed </a:t>
            </a:r>
            <a:r>
              <a:rPr lang="en-GB" dirty="0" smtClean="0"/>
              <a:t>inventories </a:t>
            </a:r>
            <a:r>
              <a:rPr lang="en-GB" dirty="0" err="1" smtClean="0"/>
              <a:t>etc</a:t>
            </a:r>
            <a:r>
              <a:rPr lang="en-GB" dirty="0"/>
              <a:t>,</a:t>
            </a:r>
            <a:r>
              <a:rPr lang="en-GB" dirty="0" smtClean="0"/>
              <a:t> by </a:t>
            </a:r>
            <a:r>
              <a:rPr lang="en-GB" dirty="0"/>
              <a:t>way </a:t>
            </a:r>
            <a:r>
              <a:rPr lang="en-GB" dirty="0" smtClean="0"/>
              <a:t>of confirmation </a:t>
            </a:r>
            <a:r>
              <a:rPr lang="en-GB" dirty="0"/>
              <a:t>of collection or delivery of </a:t>
            </a:r>
            <a:r>
              <a:rPr lang="en-GB" dirty="0" smtClean="0"/>
              <a:t>goods.</a:t>
            </a:r>
          </a:p>
        </p:txBody>
      </p:sp>
      <p:sp>
        <p:nvSpPr>
          <p:cNvPr id="6" name="Text Placeholder 5"/>
          <p:cNvSpPr>
            <a:spLocks noGrp="1"/>
          </p:cNvSpPr>
          <p:nvPr>
            <p:ph type="body" sz="half" idx="2"/>
          </p:nvPr>
        </p:nvSpPr>
        <p:spPr/>
        <p:txBody>
          <a:bodyPr/>
          <a:lstStyle/>
          <a:p>
            <a:endParaRPr lang="en-IE"/>
          </a:p>
        </p:txBody>
      </p:sp>
      <p:pic>
        <p:nvPicPr>
          <p:cNvPr id="5" name="Picture 4"/>
          <p:cNvPicPr>
            <a:picLocks noChangeAspect="1"/>
          </p:cNvPicPr>
          <p:nvPr/>
        </p:nvPicPr>
        <p:blipFill>
          <a:blip r:embed="rId5"/>
          <a:stretch>
            <a:fillRect/>
          </a:stretch>
        </p:blipFill>
        <p:spPr>
          <a:xfrm>
            <a:off x="457200" y="2377439"/>
            <a:ext cx="3200399" cy="4093029"/>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84134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881293"/>
          </a:xfrm>
          <a:solidFill>
            <a:srgbClr val="FFFFCC"/>
          </a:solidFill>
          <a:ln>
            <a:solidFill>
              <a:srgbClr val="860000"/>
            </a:solidFill>
          </a:ln>
        </p:spPr>
        <p:txBody>
          <a:bodyPr>
            <a:normAutofit/>
          </a:bodyPr>
          <a:lstStyle/>
          <a:p>
            <a:r>
              <a:rPr lang="en-IE" sz="4000" b="1" dirty="0" smtClean="0">
                <a:solidFill>
                  <a:srgbClr val="860000"/>
                </a:solidFill>
                <a:effectLst>
                  <a:outerShdw blurRad="38100" dist="38100" dir="2700000" algn="tl">
                    <a:srgbClr val="000000">
                      <a:alpha val="43137"/>
                    </a:srgbClr>
                  </a:outerShdw>
                </a:effectLst>
                <a:latin typeface="+mn-lt"/>
              </a:rPr>
              <a:t>Your </a:t>
            </a:r>
            <a:r>
              <a:rPr lang="en-IE" sz="4000" b="1" dirty="0">
                <a:solidFill>
                  <a:srgbClr val="860000"/>
                </a:solidFill>
                <a:effectLst>
                  <a:outerShdw blurRad="38100" dist="38100" dir="2700000" algn="tl">
                    <a:srgbClr val="000000">
                      <a:alpha val="43137"/>
                    </a:srgbClr>
                  </a:outerShdw>
                </a:effectLst>
                <a:latin typeface="+mn-lt"/>
              </a:rPr>
              <a:t>r</a:t>
            </a:r>
            <a:r>
              <a:rPr lang="en-IE" sz="4000" b="1" dirty="0" smtClean="0">
                <a:solidFill>
                  <a:srgbClr val="860000"/>
                </a:solidFill>
                <a:effectLst>
                  <a:outerShdw blurRad="38100" dist="38100" dir="2700000" algn="tl">
                    <a:srgbClr val="000000">
                      <a:alpha val="43137"/>
                    </a:srgbClr>
                  </a:outerShdw>
                </a:effectLst>
                <a:latin typeface="+mn-lt"/>
              </a:rPr>
              <a:t>ole in the removals….</a:t>
            </a:r>
            <a:endParaRPr lang="en-IE" sz="4000" b="1" dirty="0">
              <a:solidFill>
                <a:srgbClr val="860000"/>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pattFill prst="pct10">
            <a:fgClr>
              <a:srgbClr val="FFFFCC"/>
            </a:fgClr>
            <a:bgClr>
              <a:schemeClr val="bg1"/>
            </a:bgClr>
          </a:pattFill>
          <a:ln>
            <a:solidFill>
              <a:srgbClr val="860000"/>
            </a:solidFill>
          </a:ln>
        </p:spPr>
        <p:txBody>
          <a:bodyPr>
            <a:normAutofit/>
          </a:bodyPr>
          <a:lstStyle/>
          <a:p>
            <a:pPr>
              <a:buFont typeface="Arial" panose="020B0604020202020204" pitchFamily="34" charset="0"/>
              <a:buChar char="•"/>
            </a:pPr>
            <a:r>
              <a:rPr lang="en-GB" dirty="0" smtClean="0"/>
              <a:t>Take </a:t>
            </a:r>
            <a:r>
              <a:rPr lang="en-GB" dirty="0"/>
              <a:t>all reasonable steps to ensure that nothing that should </a:t>
            </a:r>
            <a:r>
              <a:rPr lang="en-GB" dirty="0" smtClean="0"/>
              <a:t>be removed </a:t>
            </a:r>
            <a:r>
              <a:rPr lang="en-GB" dirty="0"/>
              <a:t>is left behind and nothing is taken away in </a:t>
            </a:r>
            <a:r>
              <a:rPr lang="en-GB" dirty="0" smtClean="0"/>
              <a:t>error.</a:t>
            </a:r>
          </a:p>
          <a:p>
            <a:pPr>
              <a:buFont typeface="Arial" panose="020B0604020202020204" pitchFamily="34" charset="0"/>
              <a:buChar char="•"/>
            </a:pPr>
            <a:r>
              <a:rPr lang="en-GB" dirty="0" smtClean="0"/>
              <a:t>Arrange </a:t>
            </a:r>
            <a:r>
              <a:rPr lang="en-GB" dirty="0"/>
              <a:t>proper protection for goods left in unoccupied </a:t>
            </a:r>
            <a:r>
              <a:rPr lang="en-GB" dirty="0" smtClean="0"/>
              <a:t>or unattended </a:t>
            </a:r>
            <a:r>
              <a:rPr lang="en-GB" dirty="0"/>
              <a:t>premises, or where other people such as </a:t>
            </a:r>
            <a:r>
              <a:rPr lang="en-GB" dirty="0" smtClean="0"/>
              <a:t>tenants </a:t>
            </a:r>
            <a:r>
              <a:rPr lang="en-GB" dirty="0"/>
              <a:t>or workmen are, or will be </a:t>
            </a:r>
            <a:r>
              <a:rPr lang="en-GB" dirty="0" smtClean="0"/>
              <a:t>present.</a:t>
            </a:r>
          </a:p>
          <a:p>
            <a:pPr>
              <a:buFont typeface="Arial" panose="020B0604020202020204" pitchFamily="34" charset="0"/>
              <a:buChar char="•"/>
            </a:pPr>
            <a:r>
              <a:rPr lang="en-GB" dirty="0" smtClean="0"/>
              <a:t>Stabilize </a:t>
            </a:r>
            <a:r>
              <a:rPr lang="en-GB" dirty="0"/>
              <a:t>all appliances or </a:t>
            </a:r>
            <a:r>
              <a:rPr lang="en-GB" dirty="0" smtClean="0"/>
              <a:t>electronic equipment </a:t>
            </a:r>
            <a:r>
              <a:rPr lang="en-GB" dirty="0"/>
              <a:t>prior to their </a:t>
            </a:r>
            <a:r>
              <a:rPr lang="en-GB" dirty="0" smtClean="0"/>
              <a:t>removal.</a:t>
            </a:r>
          </a:p>
          <a:p>
            <a:pPr>
              <a:buFont typeface="Arial" panose="020B0604020202020204" pitchFamily="34" charset="0"/>
              <a:buChar char="•"/>
            </a:pPr>
            <a:r>
              <a:rPr lang="en-GB" dirty="0" smtClean="0"/>
              <a:t>Empty</a:t>
            </a:r>
            <a:r>
              <a:rPr lang="en-GB" dirty="0"/>
              <a:t>, properly defrost and clean refrigerators and </a:t>
            </a:r>
            <a:r>
              <a:rPr lang="en-GB" dirty="0" smtClean="0"/>
              <a:t>deep freezers</a:t>
            </a:r>
            <a:r>
              <a:rPr lang="en-GB" dirty="0"/>
              <a:t>. </a:t>
            </a:r>
          </a:p>
          <a:p>
            <a:pPr>
              <a:buFont typeface="Arial" panose="020B0604020202020204" pitchFamily="34" charset="0"/>
              <a:buChar char="•"/>
            </a:pPr>
            <a:r>
              <a:rPr lang="en-GB" dirty="0" smtClean="0"/>
              <a:t>Galway City Council will not </a:t>
            </a:r>
            <a:r>
              <a:rPr lang="en-GB" dirty="0"/>
              <a:t>be liable for any loss or damage, costs or additional charges </a:t>
            </a:r>
            <a:r>
              <a:rPr lang="en-GB" dirty="0" smtClean="0"/>
              <a:t>that may </a:t>
            </a:r>
            <a:r>
              <a:rPr lang="en-GB" dirty="0"/>
              <a:t>arise from failure to </a:t>
            </a:r>
            <a:r>
              <a:rPr lang="en-GB" dirty="0" smtClean="0"/>
              <a:t>meet </a:t>
            </a:r>
            <a:r>
              <a:rPr lang="en-GB" dirty="0"/>
              <a:t>these responsibilities.</a:t>
            </a:r>
            <a:endParaRPr lang="en-IE"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72258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491"/>
            <a:ext cx="10515600" cy="1025236"/>
          </a:xfrm>
          <a:solidFill>
            <a:srgbClr val="FFFFCC"/>
          </a:solidFill>
          <a:ln>
            <a:solidFill>
              <a:srgbClr val="860000"/>
            </a:solidFill>
          </a:ln>
        </p:spPr>
        <p:txBody>
          <a:bodyPr>
            <a:normAutofit fontScale="90000"/>
          </a:bodyPr>
          <a:lstStyle/>
          <a:p>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lang="en-GB" dirty="0" smtClean="0"/>
              <a:t/>
            </a:r>
            <a:br>
              <a:rPr lang="en-GB" dirty="0" smtClean="0"/>
            </a:br>
            <a:r>
              <a:rPr lang="en-GB" dirty="0"/>
              <a:t/>
            </a:r>
            <a:br>
              <a:rPr lang="en-GB" dirty="0"/>
            </a:br>
            <a:r>
              <a:rPr lang="en-GB" sz="4400" b="1" dirty="0">
                <a:solidFill>
                  <a:srgbClr val="860000"/>
                </a:solidFill>
                <a:effectLst>
                  <a:outerShdw blurRad="38100" dist="38100" dir="2700000" algn="tl">
                    <a:srgbClr val="000000">
                      <a:alpha val="43137"/>
                    </a:srgbClr>
                  </a:outerShdw>
                </a:effectLst>
                <a:latin typeface="+mn-lt"/>
              </a:rPr>
              <a:t>Goods not to be submitted for removal or storage</a:t>
            </a:r>
            <a:endParaRPr lang="en-IE" sz="4400" b="1" dirty="0">
              <a:solidFill>
                <a:srgbClr val="860000"/>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1302327"/>
            <a:ext cx="10515600" cy="4839855"/>
          </a:xfrm>
          <a:pattFill prst="pct10">
            <a:fgClr>
              <a:srgbClr val="FFFFCC"/>
            </a:fgClr>
            <a:bgClr>
              <a:schemeClr val="bg1"/>
            </a:bgClr>
          </a:pattFill>
          <a:ln>
            <a:solidFill>
              <a:srgbClr val="860000"/>
            </a:solidFill>
          </a:ln>
        </p:spPr>
        <p:txBody>
          <a:bodyPr>
            <a:normAutofit/>
          </a:bodyPr>
          <a:lstStyle/>
          <a:p>
            <a:r>
              <a:rPr lang="en-GB" dirty="0"/>
              <a:t>T</a:t>
            </a:r>
            <a:r>
              <a:rPr lang="en-GB" dirty="0" smtClean="0"/>
              <a:t>he </a:t>
            </a:r>
            <a:r>
              <a:rPr lang="en-GB" dirty="0"/>
              <a:t>following items </a:t>
            </a:r>
            <a:r>
              <a:rPr lang="en-GB" dirty="0" smtClean="0"/>
              <a:t>will </a:t>
            </a:r>
            <a:r>
              <a:rPr lang="en-GB" dirty="0"/>
              <a:t>under no circumstances be moved </a:t>
            </a:r>
            <a:r>
              <a:rPr lang="en-GB" dirty="0" smtClean="0"/>
              <a:t>or stored: </a:t>
            </a:r>
          </a:p>
          <a:p>
            <a:pPr>
              <a:buClr>
                <a:srgbClr val="860000"/>
              </a:buClr>
              <a:buFont typeface="Arial" panose="020B0604020202020204" pitchFamily="34" charset="0"/>
              <a:buChar char="•"/>
            </a:pPr>
            <a:r>
              <a:rPr lang="en-GB" dirty="0" smtClean="0"/>
              <a:t>Prohibited or stolen goods</a:t>
            </a:r>
            <a:r>
              <a:rPr lang="en-GB" dirty="0"/>
              <a:t>, drugs, pornographic </a:t>
            </a:r>
            <a:r>
              <a:rPr lang="en-GB" dirty="0" smtClean="0"/>
              <a:t>material, potentially </a:t>
            </a:r>
            <a:r>
              <a:rPr lang="en-GB" dirty="0"/>
              <a:t>dangerous, damaging or explosive items, </a:t>
            </a:r>
            <a:r>
              <a:rPr lang="en-GB" dirty="0" smtClean="0"/>
              <a:t>including gas </a:t>
            </a:r>
            <a:r>
              <a:rPr lang="en-GB" dirty="0"/>
              <a:t>bottles, aerosols, paints, firearms and ammunition.</a:t>
            </a:r>
          </a:p>
          <a:p>
            <a:pPr>
              <a:buClr>
                <a:srgbClr val="860000"/>
              </a:buClr>
              <a:buFont typeface="Arial" panose="020B0604020202020204" pitchFamily="34" charset="0"/>
              <a:buChar char="•"/>
            </a:pPr>
            <a:r>
              <a:rPr lang="en-GB" dirty="0" smtClean="0"/>
              <a:t>Jewellery</a:t>
            </a:r>
            <a:r>
              <a:rPr lang="en-GB" dirty="0"/>
              <a:t>, </a:t>
            </a:r>
            <a:r>
              <a:rPr lang="en-GB" dirty="0" smtClean="0"/>
              <a:t>watches, </a:t>
            </a:r>
            <a:r>
              <a:rPr lang="en-GB" dirty="0"/>
              <a:t>precious stones or metals, </a:t>
            </a:r>
            <a:r>
              <a:rPr lang="en-GB" dirty="0" smtClean="0"/>
              <a:t>money, deeds</a:t>
            </a:r>
            <a:r>
              <a:rPr lang="en-GB" dirty="0"/>
              <a:t>, securities, stamps, coins, or goods or collections of </a:t>
            </a:r>
            <a:r>
              <a:rPr lang="en-GB" dirty="0" smtClean="0"/>
              <a:t>any similar </a:t>
            </a:r>
            <a:r>
              <a:rPr lang="en-GB" dirty="0"/>
              <a:t>kind.</a:t>
            </a:r>
          </a:p>
          <a:p>
            <a:pPr>
              <a:buClr>
                <a:srgbClr val="860000"/>
              </a:buClr>
              <a:buFont typeface="Arial" panose="020B0604020202020204" pitchFamily="34" charset="0"/>
              <a:buChar char="•"/>
            </a:pPr>
            <a:r>
              <a:rPr lang="en-GB" dirty="0" smtClean="0"/>
              <a:t>Plants </a:t>
            </a:r>
            <a:r>
              <a:rPr lang="en-GB" dirty="0"/>
              <a:t>or goods likely to encourage vermin or other pests or </a:t>
            </a:r>
            <a:r>
              <a:rPr lang="en-GB" dirty="0" smtClean="0"/>
              <a:t>to cause </a:t>
            </a:r>
            <a:r>
              <a:rPr lang="en-GB" dirty="0"/>
              <a:t>infestation or contamination.</a:t>
            </a:r>
          </a:p>
          <a:p>
            <a:pPr>
              <a:buClr>
                <a:srgbClr val="860000"/>
              </a:buClr>
              <a:buFont typeface="Arial" panose="020B0604020202020204" pitchFamily="34" charset="0"/>
              <a:buChar char="•"/>
            </a:pPr>
            <a:r>
              <a:rPr lang="en-GB" dirty="0" smtClean="0"/>
              <a:t>Perishable </a:t>
            </a:r>
            <a:r>
              <a:rPr lang="en-GB" dirty="0"/>
              <a:t>items and/or those requiring a </a:t>
            </a:r>
            <a:r>
              <a:rPr lang="en-GB" dirty="0" smtClean="0"/>
              <a:t>controlled environment</a:t>
            </a:r>
            <a:r>
              <a:rPr lang="en-GB" dirty="0"/>
              <a:t>.</a:t>
            </a:r>
          </a:p>
          <a:p>
            <a:pPr>
              <a:buClr>
                <a:srgbClr val="860000"/>
              </a:buClr>
              <a:buFont typeface="Arial" panose="020B0604020202020204" pitchFamily="34" charset="0"/>
              <a:buChar char="•"/>
            </a:pPr>
            <a:r>
              <a:rPr lang="en-GB" dirty="0" smtClean="0"/>
              <a:t>Any </a:t>
            </a:r>
            <a:r>
              <a:rPr lang="en-GB" dirty="0"/>
              <a:t>animals, birds or fish.</a:t>
            </a:r>
          </a:p>
          <a:p>
            <a:pPr>
              <a:buClr>
                <a:srgbClr val="860000"/>
              </a:buClr>
              <a:buFont typeface="Arial" panose="020B0604020202020204" pitchFamily="34" charset="0"/>
              <a:buChar char="•"/>
            </a:pPr>
            <a:r>
              <a:rPr lang="en-GB" dirty="0" smtClean="0"/>
              <a:t>Goods </a:t>
            </a:r>
            <a:r>
              <a:rPr lang="en-GB" dirty="0"/>
              <a:t>which require special licence or government </a:t>
            </a:r>
            <a:r>
              <a:rPr lang="en-GB" dirty="0" smtClean="0"/>
              <a:t>permission for </a:t>
            </a:r>
            <a:r>
              <a:rPr lang="en-GB" dirty="0"/>
              <a:t>export or import.</a:t>
            </a:r>
          </a:p>
          <a:p>
            <a:pPr>
              <a:buClr>
                <a:srgbClr val="860000"/>
              </a:buClr>
              <a:buFont typeface="Arial" panose="020B0604020202020204" pitchFamily="34" charset="0"/>
              <a:buChar char="•"/>
            </a:pPr>
            <a:r>
              <a:rPr lang="en-GB" dirty="0" smtClean="0"/>
              <a:t>If </a:t>
            </a:r>
            <a:r>
              <a:rPr lang="en-GB" dirty="0"/>
              <a:t>you submit such goods without our knowledge we will make </a:t>
            </a:r>
            <a:r>
              <a:rPr lang="en-GB" dirty="0" smtClean="0"/>
              <a:t>them available </a:t>
            </a:r>
            <a:r>
              <a:rPr lang="en-GB" dirty="0"/>
              <a:t>for your </a:t>
            </a:r>
            <a:r>
              <a:rPr lang="en-GB" dirty="0" smtClean="0"/>
              <a:t>collection</a:t>
            </a:r>
            <a:endParaRPr lang="en-IE"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310239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7"/>
            <a:ext cx="10236154" cy="1292955"/>
          </a:xfrm>
          <a:solidFill>
            <a:srgbClr val="FFFFCC"/>
          </a:solidFill>
          <a:ln>
            <a:solidFill>
              <a:srgbClr val="860000"/>
            </a:solidFill>
          </a:ln>
        </p:spPr>
        <p:txBody>
          <a:bodyPr>
            <a:normAutofit/>
          </a:bodyPr>
          <a:lstStyle/>
          <a:p>
            <a:r>
              <a:rPr lang="en-IE" sz="4000" b="1" dirty="0" smtClean="0">
                <a:solidFill>
                  <a:srgbClr val="860000"/>
                </a:solidFill>
                <a:effectLst>
                  <a:outerShdw blurRad="38100" dist="38100" dir="2700000" algn="tl">
                    <a:srgbClr val="000000">
                      <a:alpha val="43137"/>
                    </a:srgbClr>
                  </a:outerShdw>
                </a:effectLst>
                <a:latin typeface="+mn-lt"/>
              </a:rPr>
              <a:t>Items that are not covered under insurance for removals </a:t>
            </a:r>
            <a:endParaRPr lang="en-IE" sz="4000" b="1" dirty="0">
              <a:solidFill>
                <a:srgbClr val="860000"/>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646112" y="1915886"/>
            <a:ext cx="10236154" cy="4332514"/>
          </a:xfrm>
          <a:pattFill prst="pct10">
            <a:fgClr>
              <a:srgbClr val="FFFFCC"/>
            </a:fgClr>
            <a:bgClr>
              <a:schemeClr val="bg1"/>
            </a:bgClr>
          </a:pattFill>
          <a:ln>
            <a:solidFill>
              <a:srgbClr val="860000"/>
            </a:solidFill>
          </a:ln>
        </p:spPr>
        <p:txBody>
          <a:bodyPr>
            <a:normAutofit/>
          </a:bodyPr>
          <a:lstStyle/>
          <a:p>
            <a:pPr>
              <a:buClr>
                <a:srgbClr val="860000"/>
              </a:buClr>
              <a:buFont typeface="Arial" panose="020B0604020202020204" pitchFamily="34" charset="0"/>
              <a:buChar char="•"/>
            </a:pPr>
            <a:r>
              <a:rPr lang="en-GB" dirty="0" smtClean="0"/>
              <a:t>Bonds</a:t>
            </a:r>
            <a:r>
              <a:rPr lang="en-GB" dirty="0"/>
              <a:t>, Securities, Stamps of all kinds, Manuscripts or </a:t>
            </a:r>
            <a:r>
              <a:rPr lang="en-GB" dirty="0" smtClean="0"/>
              <a:t>other Documents </a:t>
            </a:r>
            <a:r>
              <a:rPr lang="en-GB" dirty="0"/>
              <a:t>or Electronically held Data Records, </a:t>
            </a:r>
            <a:r>
              <a:rPr lang="en-GB" dirty="0" smtClean="0"/>
              <a:t>Mobile </a:t>
            </a:r>
            <a:r>
              <a:rPr lang="en-IE" dirty="0" smtClean="0"/>
              <a:t>Telephones</a:t>
            </a:r>
            <a:endParaRPr lang="en-IE" dirty="0"/>
          </a:p>
          <a:p>
            <a:pPr>
              <a:buClr>
                <a:srgbClr val="860000"/>
              </a:buClr>
              <a:buFont typeface="Arial" panose="020B0604020202020204" pitchFamily="34" charset="0"/>
              <a:buChar char="•"/>
            </a:pPr>
            <a:r>
              <a:rPr lang="en-GB" dirty="0" smtClean="0"/>
              <a:t>Plants </a:t>
            </a:r>
            <a:r>
              <a:rPr lang="en-GB" dirty="0"/>
              <a:t>or goods likely to encourage vermin or other pests or </a:t>
            </a:r>
            <a:r>
              <a:rPr lang="en-GB" dirty="0" smtClean="0"/>
              <a:t>to</a:t>
            </a:r>
            <a:r>
              <a:rPr lang="en-IE" dirty="0" smtClean="0"/>
              <a:t>cause </a:t>
            </a:r>
            <a:r>
              <a:rPr lang="en-IE" dirty="0"/>
              <a:t>infestation or contamination.</a:t>
            </a:r>
          </a:p>
          <a:p>
            <a:pPr>
              <a:buClr>
                <a:srgbClr val="860000"/>
              </a:buClr>
              <a:buFont typeface="Arial" panose="020B0604020202020204" pitchFamily="34" charset="0"/>
              <a:buChar char="•"/>
            </a:pPr>
            <a:r>
              <a:rPr lang="en-GB" dirty="0" smtClean="0"/>
              <a:t>Perishable </a:t>
            </a:r>
            <a:r>
              <a:rPr lang="en-GB" dirty="0"/>
              <a:t>items and/or those requiring a </a:t>
            </a:r>
            <a:r>
              <a:rPr lang="en-GB" dirty="0" smtClean="0"/>
              <a:t>controlled </a:t>
            </a:r>
            <a:r>
              <a:rPr lang="en-IE" dirty="0" smtClean="0"/>
              <a:t>environment</a:t>
            </a:r>
            <a:r>
              <a:rPr lang="en-IE" dirty="0"/>
              <a:t>.</a:t>
            </a:r>
          </a:p>
          <a:p>
            <a:pPr>
              <a:buClr>
                <a:srgbClr val="860000"/>
              </a:buClr>
              <a:buFont typeface="Arial" panose="020B0604020202020204" pitchFamily="34" charset="0"/>
              <a:buChar char="•"/>
            </a:pPr>
            <a:r>
              <a:rPr lang="en-GB" dirty="0" smtClean="0"/>
              <a:t>Furs </a:t>
            </a:r>
            <a:r>
              <a:rPr lang="en-GB" dirty="0"/>
              <a:t>exceeding </a:t>
            </a:r>
            <a:r>
              <a:rPr lang="en-GB" dirty="0" smtClean="0"/>
              <a:t>€100 </a:t>
            </a:r>
            <a:r>
              <a:rPr lang="en-GB" dirty="0"/>
              <a:t>in value, Jewellery, Watches, </a:t>
            </a:r>
            <a:r>
              <a:rPr lang="en-GB" dirty="0" smtClean="0"/>
              <a:t>Precious Stones </a:t>
            </a:r>
            <a:r>
              <a:rPr lang="en-GB" dirty="0"/>
              <a:t>and Metals, Money, Coins, Deeds.</a:t>
            </a:r>
          </a:p>
          <a:p>
            <a:pPr>
              <a:buClr>
                <a:srgbClr val="860000"/>
              </a:buClr>
              <a:buFont typeface="Arial" panose="020B0604020202020204" pitchFamily="34" charset="0"/>
              <a:buChar char="•"/>
            </a:pPr>
            <a:r>
              <a:rPr lang="en-GB" dirty="0" smtClean="0"/>
              <a:t>Any </a:t>
            </a:r>
            <a:r>
              <a:rPr lang="en-GB" dirty="0"/>
              <a:t>animals, birds or fish</a:t>
            </a:r>
            <a:r>
              <a:rPr lang="en-GB" dirty="0" smtClean="0"/>
              <a:t>.</a:t>
            </a:r>
            <a:endParaRPr lang="en-GB"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18031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CC"/>
          </a:solidFill>
          <a:ln>
            <a:solidFill>
              <a:srgbClr val="860000"/>
            </a:solidFill>
          </a:ln>
        </p:spPr>
        <p:txBody>
          <a:bodyPr>
            <a:normAutofit/>
          </a:bodyPr>
          <a:lstStyle/>
          <a:p>
            <a:r>
              <a:rPr lang="en-GB" sz="4000" b="1" dirty="0" smtClean="0">
                <a:solidFill>
                  <a:srgbClr val="860000"/>
                </a:solidFill>
                <a:effectLst>
                  <a:outerShdw blurRad="38100" dist="38100" dir="2700000" algn="tl">
                    <a:srgbClr val="000000">
                      <a:alpha val="43137"/>
                    </a:srgbClr>
                  </a:outerShdw>
                </a:effectLst>
                <a:latin typeface="+mn-lt"/>
              </a:rPr>
              <a:t>Events the removals company are not insured against</a:t>
            </a:r>
            <a:endParaRPr lang="en-IE" sz="4000" b="1" dirty="0">
              <a:solidFill>
                <a:srgbClr val="860000"/>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ln>
            <a:solidFill>
              <a:srgbClr val="860000"/>
            </a:solidFill>
          </a:ln>
        </p:spPr>
        <p:txBody>
          <a:bodyPr>
            <a:normAutofit/>
          </a:bodyPr>
          <a:lstStyle/>
          <a:p>
            <a:pPr>
              <a:buClr>
                <a:srgbClr val="860000"/>
              </a:buClr>
              <a:buFont typeface="Arial" panose="020B0604020202020204" pitchFamily="34" charset="0"/>
              <a:buChar char="•"/>
            </a:pPr>
            <a:r>
              <a:rPr lang="en-GB" dirty="0" smtClean="0">
                <a:solidFill>
                  <a:schemeClr val="tx1"/>
                </a:solidFill>
              </a:rPr>
              <a:t>By </a:t>
            </a:r>
            <a:r>
              <a:rPr lang="en-GB" dirty="0">
                <a:solidFill>
                  <a:schemeClr val="tx1"/>
                </a:solidFill>
              </a:rPr>
              <a:t>war, invasion, acts of foreign enemies, </a:t>
            </a:r>
            <a:r>
              <a:rPr lang="en-GB" dirty="0" smtClean="0">
                <a:solidFill>
                  <a:schemeClr val="tx1"/>
                </a:solidFill>
              </a:rPr>
              <a:t>hostilities, civil </a:t>
            </a:r>
            <a:r>
              <a:rPr lang="en-GB" dirty="0">
                <a:solidFill>
                  <a:schemeClr val="tx1"/>
                </a:solidFill>
              </a:rPr>
              <a:t>war, terrorism, rebellion </a:t>
            </a:r>
            <a:r>
              <a:rPr lang="en-GB" dirty="0" smtClean="0">
                <a:solidFill>
                  <a:schemeClr val="tx1"/>
                </a:solidFill>
              </a:rPr>
              <a:t>and/paramilitary </a:t>
            </a:r>
            <a:r>
              <a:rPr lang="en-GB" dirty="0">
                <a:solidFill>
                  <a:schemeClr val="tx1"/>
                </a:solidFill>
              </a:rPr>
              <a:t>coup, Act of God, industrial action or other such events </a:t>
            </a:r>
            <a:r>
              <a:rPr lang="en-IE" dirty="0">
                <a:solidFill>
                  <a:schemeClr val="tx1"/>
                </a:solidFill>
              </a:rPr>
              <a:t>outside our reasonable control.</a:t>
            </a:r>
          </a:p>
          <a:p>
            <a:pPr>
              <a:buClr>
                <a:srgbClr val="860000"/>
              </a:buClr>
              <a:buFont typeface="Arial" panose="020B0604020202020204" pitchFamily="34" charset="0"/>
              <a:buChar char="•"/>
            </a:pPr>
            <a:r>
              <a:rPr lang="en-GB" dirty="0" smtClean="0">
                <a:solidFill>
                  <a:schemeClr val="tx1"/>
                </a:solidFill>
              </a:rPr>
              <a:t>Loss </a:t>
            </a:r>
            <a:r>
              <a:rPr lang="en-GB" dirty="0">
                <a:solidFill>
                  <a:schemeClr val="tx1"/>
                </a:solidFill>
              </a:rPr>
              <a:t>or damage arising from ionising radiations or radioactive </a:t>
            </a:r>
            <a:r>
              <a:rPr lang="en-IE" dirty="0">
                <a:solidFill>
                  <a:schemeClr val="tx1"/>
                </a:solidFill>
              </a:rPr>
              <a:t>contamination</a:t>
            </a:r>
          </a:p>
          <a:p>
            <a:pPr>
              <a:buClr>
                <a:srgbClr val="860000"/>
              </a:buClr>
              <a:buFont typeface="Arial" panose="020B0604020202020204" pitchFamily="34" charset="0"/>
              <a:buChar char="•"/>
            </a:pPr>
            <a:r>
              <a:rPr lang="en-GB" dirty="0" smtClean="0">
                <a:solidFill>
                  <a:schemeClr val="tx1"/>
                </a:solidFill>
              </a:rPr>
              <a:t>Loss </a:t>
            </a:r>
            <a:r>
              <a:rPr lang="en-GB" dirty="0">
                <a:solidFill>
                  <a:schemeClr val="tx1"/>
                </a:solidFill>
              </a:rPr>
              <a:t>or damage arising from Chemical, Biological, Bio-chemical, Electromagnetic Weapons and Cyber Attack</a:t>
            </a:r>
          </a:p>
          <a:p>
            <a:pPr>
              <a:buClr>
                <a:srgbClr val="860000"/>
              </a:buClr>
              <a:buFont typeface="Arial" panose="020B0604020202020204" pitchFamily="34" charset="0"/>
              <a:buChar char="•"/>
            </a:pPr>
            <a:r>
              <a:rPr lang="en-GB" dirty="0" smtClean="0">
                <a:solidFill>
                  <a:schemeClr val="tx1"/>
                </a:solidFill>
              </a:rPr>
              <a:t>Indirect </a:t>
            </a:r>
            <a:r>
              <a:rPr lang="en-GB" dirty="0">
                <a:solidFill>
                  <a:schemeClr val="tx1"/>
                </a:solidFill>
              </a:rPr>
              <a:t>or consequential loss of any kind or description</a:t>
            </a:r>
          </a:p>
          <a:p>
            <a:pPr>
              <a:buClr>
                <a:srgbClr val="860000"/>
              </a:buClr>
              <a:buFont typeface="Arial" panose="020B0604020202020204" pitchFamily="34" charset="0"/>
              <a:buChar char="•"/>
            </a:pPr>
            <a:r>
              <a:rPr lang="en-GB" dirty="0" smtClean="0">
                <a:solidFill>
                  <a:schemeClr val="tx1"/>
                </a:solidFill>
              </a:rPr>
              <a:t>By </a:t>
            </a:r>
            <a:r>
              <a:rPr lang="en-GB" dirty="0">
                <a:solidFill>
                  <a:schemeClr val="tx1"/>
                </a:solidFill>
              </a:rPr>
              <a:t>normal wear and tear, natural or gradual deterioration, leakage or evaporation or from perishable or unstable </a:t>
            </a:r>
            <a:r>
              <a:rPr lang="en-GB" dirty="0" smtClean="0">
                <a:solidFill>
                  <a:schemeClr val="tx1"/>
                </a:solidFill>
              </a:rPr>
              <a:t>goods. This </a:t>
            </a:r>
            <a:r>
              <a:rPr lang="en-GB" dirty="0">
                <a:solidFill>
                  <a:schemeClr val="tx1"/>
                </a:solidFill>
              </a:rPr>
              <a:t>includes goods left within furniture or appliances.</a:t>
            </a:r>
          </a:p>
          <a:p>
            <a:pPr>
              <a:buClr>
                <a:srgbClr val="860000"/>
              </a:buClr>
              <a:buFont typeface="Arial" panose="020B0604020202020204" pitchFamily="34" charset="0"/>
              <a:buChar char="•"/>
            </a:pPr>
            <a:r>
              <a:rPr lang="en-GB" dirty="0" smtClean="0">
                <a:solidFill>
                  <a:schemeClr val="tx1"/>
                </a:solidFill>
              </a:rPr>
              <a:t>By </a:t>
            </a:r>
            <a:r>
              <a:rPr lang="en-GB" dirty="0">
                <a:solidFill>
                  <a:schemeClr val="tx1"/>
                </a:solidFill>
              </a:rPr>
              <a:t>vermin, moth, insects and similar infestation, damp, mould,</a:t>
            </a:r>
            <a:r>
              <a:rPr lang="en-IE" dirty="0">
                <a:solidFill>
                  <a:schemeClr val="tx1"/>
                </a:solidFill>
              </a:rPr>
              <a:t>mildew or rust</a:t>
            </a:r>
          </a:p>
          <a:p>
            <a:pPr>
              <a:buClr>
                <a:srgbClr val="860000"/>
              </a:buClr>
              <a:buFont typeface="Arial" panose="020B0604020202020204" pitchFamily="34" charset="0"/>
              <a:buChar char="•"/>
            </a:pPr>
            <a:endParaRPr lang="en-IE"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67338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Retrospect">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6198</TotalTime>
  <Words>1950</Words>
  <Application>Microsoft Office PowerPoint</Application>
  <PresentationFormat>Widescreen</PresentationFormat>
  <Paragraphs>110</Paragraphs>
  <Slides>10</Slides>
  <Notes>10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Retrospect</vt:lpstr>
      <vt:lpstr> </vt:lpstr>
      <vt:lpstr>  How long may it take to pack up your belongings?</vt:lpstr>
      <vt:lpstr>When will I get my supplies?</vt:lpstr>
      <vt:lpstr>Packing Supplies</vt:lpstr>
      <vt:lpstr>Your role in the removals…</vt:lpstr>
      <vt:lpstr>Your role in the removals….</vt:lpstr>
      <vt:lpstr>       Goods not to be submitted for removal or storage</vt:lpstr>
      <vt:lpstr>Items that are not covered under insurance for removals </vt:lpstr>
      <vt:lpstr>Events the removals company are not insured against</vt:lpstr>
      <vt:lpstr>What will need to go to Storage…</vt:lpstr>
    </vt:vector>
  </TitlesOfParts>
  <Company>HP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Murphy</dc:creator>
  <cp:lastModifiedBy>Leigh Bell</cp:lastModifiedBy>
  <cp:revision>52</cp:revision>
  <dcterms:created xsi:type="dcterms:W3CDTF">2021-01-27T10:42:28Z</dcterms:created>
  <dcterms:modified xsi:type="dcterms:W3CDTF">2021-10-08T14:00:17Z</dcterms:modified>
</cp:coreProperties>
</file>