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265" r:id="rId3"/>
    <p:sldId id="267" r:id="rId4"/>
    <p:sldId id="260" r:id="rId5"/>
    <p:sldId id="280" r:id="rId6"/>
    <p:sldId id="278" r:id="rId7"/>
    <p:sldId id="270" r:id="rId8"/>
    <p:sldId id="271" r:id="rId9"/>
    <p:sldId id="272" r:id="rId10"/>
    <p:sldId id="276" r:id="rId11"/>
    <p:sldId id="273" r:id="rId12"/>
    <p:sldId id="274" r:id="rId13"/>
    <p:sldId id="279" r:id="rId14"/>
    <p:sldId id="275"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129" autoAdjust="0"/>
  </p:normalViewPr>
  <p:slideViewPr>
    <p:cSldViewPr snapToGrid="0" showGuides="1">
      <p:cViewPr varScale="1">
        <p:scale>
          <a:sx n="60" d="100"/>
          <a:sy n="60" d="100"/>
        </p:scale>
        <p:origin x="251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0B14F-DC24-4A78-A822-221866F97E9F}" type="datetimeFigureOut">
              <a:rPr lang="en-IE" smtClean="0"/>
              <a:t>08/10/2021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FAFBB3-2365-4EED-BF36-0F58824D9763}" type="slidenum">
              <a:rPr lang="en-IE" smtClean="0"/>
              <a:t>‹#›</a:t>
            </a:fld>
            <a:endParaRPr lang="en-IE"/>
          </a:p>
        </p:txBody>
      </p:sp>
    </p:spTree>
    <p:extLst>
      <p:ext uri="{BB962C8B-B14F-4D97-AF65-F5344CB8AC3E}">
        <p14:creationId xmlns:p14="http://schemas.microsoft.com/office/powerpoint/2010/main" val="2549014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alwaycity.ie/environment-litter-waste/bulky-goods-collection-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alwaycity.ie/environment-litter-waste/recycling-centre-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Hello and welcome.</a:t>
            </a:r>
            <a:r>
              <a:rPr lang="en-IE" baseline="0" dirty="0" smtClean="0"/>
              <a:t> This presentation will explore moving house and offer guidance on how to prepare for and mange your short term house move.</a:t>
            </a:r>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1</a:t>
            </a:fld>
            <a:endParaRPr lang="en-IE"/>
          </a:p>
        </p:txBody>
      </p:sp>
    </p:spTree>
    <p:extLst>
      <p:ext uri="{BB962C8B-B14F-4D97-AF65-F5344CB8AC3E}">
        <p14:creationId xmlns:p14="http://schemas.microsoft.com/office/powerpoint/2010/main" val="109977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dirty="0" smtClean="0"/>
              <a:t>It is important if you</a:t>
            </a:r>
            <a:r>
              <a:rPr lang="en-IE" sz="1200" baseline="0" dirty="0" smtClean="0"/>
              <a:t> live with people to share the work.</a:t>
            </a:r>
            <a:endParaRPr lang="en-IE" sz="1200" dirty="0" smtClean="0"/>
          </a:p>
          <a:p>
            <a:r>
              <a:rPr lang="en-IE" sz="1200" dirty="0" smtClean="0"/>
              <a:t>This is a task for everyone who lives in your home.  It is a good idea if everyone who can, takes a role in decluttering their own belongings</a:t>
            </a:r>
            <a:endParaRPr lang="en-IE" dirty="0" smtClean="0"/>
          </a:p>
          <a:p>
            <a:r>
              <a:rPr lang="en-IE" dirty="0" smtClean="0"/>
              <a:t>The following are tips for getting your loved ones on board to help you with this task; </a:t>
            </a:r>
          </a:p>
          <a:p>
            <a:r>
              <a:rPr lang="en-IE" dirty="0" smtClean="0"/>
              <a:t>Be the example</a:t>
            </a:r>
          </a:p>
          <a:p>
            <a:r>
              <a:rPr lang="en-IE" dirty="0" smtClean="0"/>
              <a:t> Give them the tools they need to declutter</a:t>
            </a:r>
          </a:p>
          <a:p>
            <a:r>
              <a:rPr lang="en-IE" dirty="0" smtClean="0"/>
              <a:t> Plan a scheduled declutter day</a:t>
            </a:r>
          </a:p>
          <a:p>
            <a:r>
              <a:rPr lang="en-IE" dirty="0" smtClean="0"/>
              <a:t> Plan ahead in advance and give plenty of notice</a:t>
            </a:r>
          </a:p>
          <a:p>
            <a:r>
              <a:rPr lang="en-IE" dirty="0" smtClean="0"/>
              <a:t>Make it fun- Give a reward for helping</a:t>
            </a:r>
          </a:p>
          <a:p>
            <a:r>
              <a:rPr lang="en-IE" dirty="0" smtClean="0"/>
              <a:t>Donate regularly</a:t>
            </a:r>
          </a:p>
          <a:p>
            <a:endParaRPr lang="en-IE" dirty="0" smtClean="0"/>
          </a:p>
          <a:p>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10</a:t>
            </a:fld>
            <a:endParaRPr lang="en-IE"/>
          </a:p>
        </p:txBody>
      </p:sp>
    </p:spTree>
    <p:extLst>
      <p:ext uri="{BB962C8B-B14F-4D97-AF65-F5344CB8AC3E}">
        <p14:creationId xmlns:p14="http://schemas.microsoft.com/office/powerpoint/2010/main" val="233193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dirty="0" smtClean="0"/>
              <a:t>When it comes to managing</a:t>
            </a:r>
            <a:r>
              <a:rPr lang="en-IE" sz="1200" b="1" baseline="0" dirty="0" smtClean="0"/>
              <a:t> the waste from your declutter you can </a:t>
            </a:r>
            <a:r>
              <a:rPr lang="en-IE" sz="1200" b="1" dirty="0" smtClean="0"/>
              <a:t>Recycle:</a:t>
            </a:r>
            <a:r>
              <a:rPr lang="en-IE" sz="1200" dirty="0" smtClean="0"/>
              <a:t> Recyclable, plastics and paper can go straight into your recycling bin. Otherwise put your recyclables in bags so you can transport the waste to the nearest recycling drop off location. Glass must be disposed of at the nearest bottle bank</a:t>
            </a:r>
          </a:p>
          <a:p>
            <a:r>
              <a:rPr lang="en-GB" sz="1200" b="0" i="0" kern="1200" dirty="0" smtClean="0">
                <a:solidFill>
                  <a:schemeClr val="tx1"/>
                </a:solidFill>
                <a:effectLst/>
                <a:latin typeface="+mn-lt"/>
                <a:ea typeface="+mn-ea"/>
                <a:cs typeface="+mn-cs"/>
              </a:rPr>
              <a:t>Further information is available at </a:t>
            </a:r>
            <a:r>
              <a:rPr lang="en-GB" sz="1200" b="0" i="0" u="sng" kern="1200" dirty="0" smtClean="0">
                <a:solidFill>
                  <a:schemeClr val="tx1"/>
                </a:solidFill>
                <a:effectLst/>
                <a:latin typeface="+mn-lt"/>
                <a:ea typeface="+mn-ea"/>
                <a:cs typeface="+mn-cs"/>
              </a:rPr>
              <a:t>www.galwaycity.ie/bring-banks</a:t>
            </a:r>
          </a:p>
          <a:p>
            <a:r>
              <a:rPr lang="en-GB" sz="1200" b="0" i="0" kern="1200" dirty="0" smtClean="0">
                <a:solidFill>
                  <a:schemeClr val="tx1"/>
                </a:solidFill>
                <a:effectLst/>
                <a:latin typeface="+mn-lt"/>
                <a:ea typeface="+mn-ea"/>
                <a:cs typeface="+mn-cs"/>
              </a:rPr>
              <a:t>Galway City Council offers a bulky goods collection service. Further information is available at </a:t>
            </a:r>
            <a:r>
              <a:rPr lang="en-GB" sz="1200" b="0" i="0" u="sng" kern="1200" dirty="0" smtClean="0">
                <a:solidFill>
                  <a:schemeClr val="tx1"/>
                </a:solidFill>
                <a:effectLst/>
                <a:latin typeface="+mn-lt"/>
                <a:ea typeface="+mn-ea"/>
                <a:cs typeface="+mn-cs"/>
                <a:hlinkClick r:id="rId3"/>
              </a:rPr>
              <a:t>www.galwaycity.ie/bulky-goods-collection-2</a:t>
            </a:r>
            <a:br>
              <a:rPr lang="en-GB" sz="1200" b="0" i="0" u="sng" kern="1200" dirty="0" smtClean="0">
                <a:solidFill>
                  <a:schemeClr val="tx1"/>
                </a:solidFill>
                <a:effectLst/>
                <a:latin typeface="+mn-lt"/>
                <a:ea typeface="+mn-ea"/>
                <a:cs typeface="+mn-cs"/>
                <a:hlinkClick r:id="rId3"/>
              </a:rPr>
            </a:br>
            <a:r>
              <a:rPr lang="en-GB" sz="1200" b="0" i="0" kern="1200" dirty="0" smtClean="0">
                <a:solidFill>
                  <a:schemeClr val="tx1"/>
                </a:solidFill>
                <a:effectLst/>
                <a:latin typeface="+mn-lt"/>
                <a:ea typeface="+mn-ea"/>
                <a:cs typeface="+mn-cs"/>
              </a:rPr>
              <a:t>If you use the services of a private waste collector ensure they hold a valid waste collection permit.</a:t>
            </a:r>
            <a:r>
              <a:rPr lang="en-IE" sz="1200" dirty="0" smtClean="0">
                <a:solidFill>
                  <a:prstClr val="black"/>
                </a:solidFill>
              </a:rPr>
              <a:t> Note: Charges apply for this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666DCAE1-047F-44F6-A12A-ADA3709462AB}" type="slidenum">
              <a:rPr lang="en-IE" smtClean="0"/>
              <a:t>11</a:t>
            </a:fld>
            <a:endParaRPr lang="en-IE"/>
          </a:p>
        </p:txBody>
      </p:sp>
    </p:spTree>
    <p:extLst>
      <p:ext uri="{BB962C8B-B14F-4D97-AF65-F5344CB8AC3E}">
        <p14:creationId xmlns:p14="http://schemas.microsoft.com/office/powerpoint/2010/main" val="1282223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000"/>
              <a:buFont typeface="Wingdings" panose="05000000000000000000" pitchFamily="2" charset="2"/>
              <a:buChar char="v"/>
              <a:tabLst>
                <a:tab pos="457200" algn="l"/>
              </a:tabLst>
            </a:pPr>
            <a:r>
              <a:rPr lang="en-IE" sz="1200" b="1" dirty="0" smtClean="0">
                <a:solidFill>
                  <a:srgbClr val="222222"/>
                </a:solidFill>
                <a:ea typeface="Times New Roman" panose="02020603050405020304" pitchFamily="18" charset="0"/>
                <a:cs typeface="Times New Roman" panose="02020603050405020304" pitchFamily="18" charset="0"/>
              </a:rPr>
              <a:t>\In order to manage waste</a:t>
            </a:r>
            <a:r>
              <a:rPr lang="en-IE" sz="1200" b="1" baseline="0" dirty="0" smtClean="0">
                <a:solidFill>
                  <a:srgbClr val="222222"/>
                </a:solidFill>
                <a:ea typeface="Times New Roman" panose="02020603050405020304" pitchFamily="18" charset="0"/>
                <a:cs typeface="Times New Roman" panose="02020603050405020304" pitchFamily="18" charset="0"/>
              </a:rPr>
              <a:t> from your decluttering you might possibly </a:t>
            </a:r>
            <a:r>
              <a:rPr lang="en-IE" sz="1200" b="1" dirty="0" smtClean="0">
                <a:solidFill>
                  <a:srgbClr val="222222"/>
                </a:solidFill>
                <a:ea typeface="Times New Roman" panose="02020603050405020304" pitchFamily="18" charset="0"/>
                <a:cs typeface="Times New Roman" panose="02020603050405020304" pitchFamily="18" charset="0"/>
              </a:rPr>
              <a:t>Donate or Freecycle:</a:t>
            </a:r>
            <a:r>
              <a:rPr lang="en-IE" sz="1200" dirty="0" smtClean="0">
                <a:solidFill>
                  <a:srgbClr val="222222"/>
                </a:solidFill>
                <a:ea typeface="Times New Roman" panose="02020603050405020304" pitchFamily="18" charset="0"/>
                <a:cs typeface="Times New Roman" panose="02020603050405020304" pitchFamily="18" charset="0"/>
              </a:rPr>
              <a:t> </a:t>
            </a:r>
          </a:p>
          <a:p>
            <a:pPr>
              <a:lnSpc>
                <a:spcPct val="107000"/>
              </a:lnSpc>
              <a:buSzPts val="1000"/>
              <a:buFont typeface="Wingdings" panose="05000000000000000000" pitchFamily="2" charset="2"/>
              <a:buChar char="v"/>
              <a:tabLst>
                <a:tab pos="457200" algn="l"/>
              </a:tabLst>
            </a:pPr>
            <a:r>
              <a:rPr lang="en-IE" sz="1200" dirty="0" smtClean="0">
                <a:solidFill>
                  <a:srgbClr val="222222"/>
                </a:solidFill>
                <a:ea typeface="Times New Roman" panose="02020603050405020304" pitchFamily="18" charset="0"/>
                <a:cs typeface="Times New Roman" panose="02020603050405020304" pitchFamily="18" charset="0"/>
              </a:rPr>
              <a:t>Clothes, shoes and other household items in good condition can be donated to a number of local charities. </a:t>
            </a:r>
          </a:p>
          <a:p>
            <a:pPr>
              <a:lnSpc>
                <a:spcPct val="107000"/>
              </a:lnSpc>
              <a:buSzPts val="1000"/>
              <a:buFont typeface="Wingdings" panose="05000000000000000000" pitchFamily="2" charset="2"/>
              <a:buChar char="v"/>
              <a:tabLst>
                <a:tab pos="457200" algn="l"/>
              </a:tabLst>
            </a:pPr>
            <a:r>
              <a:rPr lang="en-IE" sz="1200" dirty="0" smtClean="0">
                <a:solidFill>
                  <a:srgbClr val="222222"/>
                </a:solidFill>
                <a:ea typeface="Times New Roman" panose="02020603050405020304" pitchFamily="18" charset="0"/>
                <a:cs typeface="Times New Roman" panose="02020603050405020304" pitchFamily="18" charset="0"/>
              </a:rPr>
              <a:t>A list of  Your closest Charity shops include:</a:t>
            </a:r>
            <a:endParaRPr lang="en-IE" sz="1200" dirty="0" smtClean="0">
              <a:solidFill>
                <a:srgbClr val="222222"/>
              </a:solidFill>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1400" dirty="0" smtClean="0">
                <a:solidFill>
                  <a:srgbClr val="222222"/>
                </a:solidFill>
                <a:ea typeface="Times New Roman" panose="02020603050405020304" pitchFamily="18" charset="0"/>
                <a:cs typeface="Times New Roman" panose="02020603050405020304" pitchFamily="18" charset="0"/>
              </a:rPr>
              <a:t>    St Vincent de Paul </a:t>
            </a:r>
            <a:r>
              <a:rPr lang="en-IE" sz="1400" dirty="0" err="1" smtClean="0">
                <a:solidFill>
                  <a:srgbClr val="222222"/>
                </a:solidFill>
                <a:ea typeface="Times New Roman" panose="02020603050405020304" pitchFamily="18" charset="0"/>
                <a:cs typeface="Times New Roman" panose="02020603050405020304" pitchFamily="18" charset="0"/>
              </a:rPr>
              <a:t>Mervue</a:t>
            </a:r>
            <a:r>
              <a:rPr lang="en-IE" sz="1400" dirty="0" smtClean="0">
                <a:solidFill>
                  <a:srgbClr val="222222"/>
                </a:solidFill>
                <a:ea typeface="Times New Roman" panose="02020603050405020304" pitchFamily="18" charset="0"/>
                <a:cs typeface="Times New Roman" panose="02020603050405020304" pitchFamily="18" charset="0"/>
              </a:rPr>
              <a:t>.</a:t>
            </a:r>
            <a:endParaRPr lang="en-IE" sz="1400" dirty="0" smtClean="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1400" dirty="0" smtClean="0">
                <a:solidFill>
                  <a:srgbClr val="222222"/>
                </a:solidFill>
                <a:ea typeface="Times New Roman" panose="02020603050405020304" pitchFamily="18" charset="0"/>
                <a:cs typeface="Times New Roman" panose="02020603050405020304" pitchFamily="18" charset="0"/>
              </a:rPr>
              <a:t>    Age action, Francis St, Galway.</a:t>
            </a:r>
            <a:endParaRPr lang="en-IE" sz="1400" dirty="0" smtClean="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1400" dirty="0" smtClean="0">
                <a:solidFill>
                  <a:srgbClr val="222222"/>
                </a:solidFill>
                <a:ea typeface="Times New Roman" panose="02020603050405020304" pitchFamily="18" charset="0"/>
                <a:cs typeface="Times New Roman" panose="02020603050405020304" pitchFamily="18" charset="0"/>
              </a:rPr>
              <a:t>    Cope Galway ,St. Augustine </a:t>
            </a:r>
            <a:r>
              <a:rPr lang="en-IE" sz="1400" dirty="0" err="1" smtClean="0">
                <a:solidFill>
                  <a:srgbClr val="222222"/>
                </a:solidFill>
                <a:ea typeface="Times New Roman" panose="02020603050405020304" pitchFamily="18" charset="0"/>
                <a:cs typeface="Times New Roman" panose="02020603050405020304" pitchFamily="18" charset="0"/>
              </a:rPr>
              <a:t>st</a:t>
            </a:r>
            <a:r>
              <a:rPr lang="en-IE" sz="1400" dirty="0" smtClean="0">
                <a:solidFill>
                  <a:srgbClr val="222222"/>
                </a:solidFill>
                <a:ea typeface="Times New Roman" panose="02020603050405020304" pitchFamily="18" charset="0"/>
                <a:cs typeface="Times New Roman" panose="02020603050405020304" pitchFamily="18" charset="0"/>
              </a:rPr>
              <a:t>, Galway. </a:t>
            </a:r>
            <a:endParaRPr lang="en-IE" sz="1400" dirty="0" smtClean="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1400" dirty="0" smtClean="0">
                <a:solidFill>
                  <a:srgbClr val="222222"/>
                </a:solidFill>
                <a:ea typeface="Times New Roman" panose="02020603050405020304" pitchFamily="18" charset="0"/>
                <a:cs typeface="Times New Roman" panose="02020603050405020304" pitchFamily="18" charset="0"/>
              </a:rPr>
              <a:t>    The Simon Shop, Sea Rd.</a:t>
            </a:r>
            <a:endParaRPr lang="en-IE" sz="1400" dirty="0" smtClean="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1400" dirty="0" smtClean="0">
                <a:solidFill>
                  <a:srgbClr val="222222"/>
                </a:solidFill>
                <a:ea typeface="Times New Roman" panose="02020603050405020304" pitchFamily="18" charset="0"/>
                <a:cs typeface="Times New Roman" panose="02020603050405020304" pitchFamily="18" charset="0"/>
              </a:rPr>
              <a:t>    Never too old Furniture Charity Shop </a:t>
            </a:r>
            <a:r>
              <a:rPr lang="en-IE" sz="1400" dirty="0" err="1" smtClean="0">
                <a:solidFill>
                  <a:srgbClr val="222222"/>
                </a:solidFill>
                <a:ea typeface="Times New Roman" panose="02020603050405020304" pitchFamily="18" charset="0"/>
                <a:cs typeface="Times New Roman" panose="02020603050405020304" pitchFamily="18" charset="0"/>
              </a:rPr>
              <a:t>Claregalway</a:t>
            </a:r>
            <a:r>
              <a:rPr lang="en-IE" sz="1400" dirty="0" smtClean="0">
                <a:solidFill>
                  <a:srgbClr val="222222"/>
                </a:solidFill>
                <a:ea typeface="Times New Roman" panose="02020603050405020304" pitchFamily="18" charset="0"/>
                <a:cs typeface="Times New Roman" panose="02020603050405020304" pitchFamily="18" charset="0"/>
              </a:rPr>
              <a:t>.</a:t>
            </a:r>
            <a:endParaRPr lang="en-IE" sz="1400" dirty="0" smtClean="0">
              <a:ea typeface="Calibri" panose="020F0502020204030204" pitchFamily="34" charset="0"/>
              <a:cs typeface="Times New Roman" panose="02020603050405020304" pitchFamily="18" charset="0"/>
            </a:endParaRPr>
          </a:p>
          <a:p>
            <a:pPr marL="0" indent="0">
              <a:buSzPct val="84000"/>
              <a:buNone/>
            </a:pPr>
            <a:r>
              <a:rPr lang="en-IE" sz="1200" b="1" dirty="0" smtClean="0">
                <a:solidFill>
                  <a:srgbClr val="222222"/>
                </a:solidFill>
                <a:ea typeface="Times New Roman" panose="02020603050405020304" pitchFamily="18" charset="0"/>
              </a:rPr>
              <a:t>You ma prefer</a:t>
            </a:r>
            <a:r>
              <a:rPr lang="en-IE" sz="1200" b="1" baseline="0" dirty="0" smtClean="0">
                <a:solidFill>
                  <a:srgbClr val="222222"/>
                </a:solidFill>
                <a:ea typeface="Times New Roman" panose="02020603050405020304" pitchFamily="18" charset="0"/>
              </a:rPr>
              <a:t> to </a:t>
            </a:r>
            <a:r>
              <a:rPr lang="en-IE" sz="1200" b="1" dirty="0" smtClean="0">
                <a:solidFill>
                  <a:srgbClr val="222222"/>
                </a:solidFill>
                <a:ea typeface="Times New Roman" panose="02020603050405020304" pitchFamily="18" charset="0"/>
              </a:rPr>
              <a:t>Join a Car boot Sale Event:</a:t>
            </a:r>
            <a:r>
              <a:rPr lang="en-IE" sz="1200" dirty="0" smtClean="0">
                <a:solidFill>
                  <a:srgbClr val="222222"/>
                </a:solidFill>
                <a:ea typeface="Times New Roman" panose="02020603050405020304" pitchFamily="18" charset="0"/>
              </a:rPr>
              <a:t> If you’re up to the task, you may be able to make a little money off unwanted items by joining a car boot sale. Just make sure you begin your declutter process early enough so you can participate</a:t>
            </a:r>
          </a:p>
          <a:p>
            <a:pPr marL="0" indent="0" fontAlgn="base">
              <a:buNone/>
            </a:pPr>
            <a:r>
              <a:rPr lang="en-GB" sz="1200" dirty="0" smtClean="0"/>
              <a:t>There</a:t>
            </a:r>
            <a:r>
              <a:rPr lang="en-GB" sz="1200" baseline="0" dirty="0" smtClean="0"/>
              <a:t> is a</a:t>
            </a:r>
            <a:r>
              <a:rPr lang="en-GB" sz="1200" dirty="0" smtClean="0"/>
              <a:t> Local car boot sales</a:t>
            </a:r>
            <a:r>
              <a:rPr lang="en-GB" sz="1200" baseline="0" dirty="0" smtClean="0"/>
              <a:t> in </a:t>
            </a:r>
            <a:r>
              <a:rPr lang="en-GB" sz="1200" dirty="0" err="1" smtClean="0"/>
              <a:t>Kilchreest</a:t>
            </a:r>
            <a:r>
              <a:rPr lang="en-GB" sz="1200" dirty="0" smtClean="0"/>
              <a:t> Car Boot Sale </a:t>
            </a:r>
            <a:r>
              <a:rPr lang="en-GB" sz="1200" baseline="0" dirty="0" smtClean="0"/>
              <a:t> on the </a:t>
            </a:r>
            <a:r>
              <a:rPr lang="en-GB" sz="1200" dirty="0" smtClean="0"/>
              <a:t>2nd Sunday of the month,  normally from 10am-3pm.</a:t>
            </a:r>
            <a:br>
              <a:rPr lang="en-GB" sz="1200" dirty="0" smtClean="0"/>
            </a:br>
            <a:r>
              <a:rPr lang="en-GB" sz="1200" dirty="0" err="1" smtClean="0"/>
              <a:t>Kilchreest</a:t>
            </a:r>
            <a:r>
              <a:rPr lang="en-GB" sz="1200" dirty="0" smtClean="0"/>
              <a:t> Village is located Near </a:t>
            </a:r>
            <a:r>
              <a:rPr lang="en-GB" sz="1200" dirty="0" err="1" smtClean="0"/>
              <a:t>Loughrea</a:t>
            </a:r>
            <a:r>
              <a:rPr lang="en-GB" sz="1200" dirty="0" smtClean="0"/>
              <a:t> on the (N66)</a:t>
            </a:r>
            <a:r>
              <a:rPr lang="en-IE" sz="1200" dirty="0" smtClean="0"/>
              <a:t> (This is</a:t>
            </a:r>
            <a:r>
              <a:rPr lang="en-IE" sz="1200" baseline="0" dirty="0" smtClean="0"/>
              <a:t> </a:t>
            </a:r>
            <a:r>
              <a:rPr lang="en-IE" sz="1200" dirty="0" smtClean="0"/>
              <a:t>subject to </a:t>
            </a:r>
            <a:r>
              <a:rPr lang="en-IE" sz="1200" dirty="0" err="1" smtClean="0"/>
              <a:t>Covid</a:t>
            </a:r>
            <a:r>
              <a:rPr lang="en-IE" sz="1200" dirty="0" smtClean="0"/>
              <a:t> 19 restrictions</a:t>
            </a:r>
            <a:r>
              <a:rPr lang="en-IE" sz="1400" dirty="0" smtClean="0"/>
              <a:t>). </a:t>
            </a:r>
            <a:endParaRPr lang="en-GB" sz="1200" dirty="0" smtClean="0"/>
          </a:p>
          <a:p>
            <a:pPr marL="0" indent="0">
              <a:buNone/>
            </a:pPr>
            <a:r>
              <a:rPr lang="en-IE" sz="1200" kern="1200" dirty="0" smtClean="0">
                <a:solidFill>
                  <a:srgbClr val="222222"/>
                </a:solidFill>
                <a:latin typeface="+mn-lt"/>
                <a:ea typeface="Times New Roman" panose="02020603050405020304" pitchFamily="18" charset="0"/>
                <a:cs typeface="+mn-cs"/>
              </a:rPr>
              <a:t/>
            </a:r>
            <a:br>
              <a:rPr lang="en-IE" sz="1200" kern="1200" dirty="0" smtClean="0">
                <a:solidFill>
                  <a:srgbClr val="222222"/>
                </a:solidFill>
                <a:latin typeface="+mn-lt"/>
                <a:ea typeface="Times New Roman" panose="02020603050405020304" pitchFamily="18" charset="0"/>
                <a:cs typeface="+mn-cs"/>
              </a:rPr>
            </a:br>
            <a:endParaRPr lang="en-IE" sz="1200" kern="1200" dirty="0" smtClean="0">
              <a:solidFill>
                <a:schemeClr val="tx1"/>
              </a:solidFill>
              <a:latin typeface="+mn-lt"/>
              <a:ea typeface="+mn-ea"/>
              <a:cs typeface="+mn-cs"/>
            </a:endParaRPr>
          </a:p>
          <a:p>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12</a:t>
            </a:fld>
            <a:endParaRPr lang="en-IE"/>
          </a:p>
        </p:txBody>
      </p:sp>
    </p:spTree>
    <p:extLst>
      <p:ext uri="{BB962C8B-B14F-4D97-AF65-F5344CB8AC3E}">
        <p14:creationId xmlns:p14="http://schemas.microsoft.com/office/powerpoint/2010/main" val="1269662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You can bring your unwanted waste to a number of different facilities. Large recyclable plastic/metal/timber items, used cooking and engine oil, waste electrical items and batteries are just some of the items that are accepted at the Galway City Council Recycling Centre at </a:t>
            </a:r>
            <a:r>
              <a:rPr lang="en-GB" sz="1200" b="0" i="0" kern="1200" dirty="0" err="1" smtClean="0">
                <a:solidFill>
                  <a:schemeClr val="tx1"/>
                </a:solidFill>
                <a:effectLst/>
                <a:latin typeface="+mn-lt"/>
                <a:ea typeface="+mn-ea"/>
                <a:cs typeface="+mn-cs"/>
              </a:rPr>
              <a:t>Liosban</a:t>
            </a:r>
            <a:r>
              <a:rPr lang="en-GB" sz="1200" b="0" i="0" kern="1200" dirty="0" smtClean="0">
                <a:solidFill>
                  <a:schemeClr val="tx1"/>
                </a:solidFill>
                <a:effectLst/>
                <a:latin typeface="+mn-lt"/>
                <a:ea typeface="+mn-ea"/>
                <a:cs typeface="+mn-cs"/>
              </a:rPr>
              <a:t> Industrial Estate. Further information is available at the mail address given here. </a:t>
            </a:r>
            <a:r>
              <a:rPr lang="en-GB" sz="1200" b="0" i="0" u="sng" kern="1200" dirty="0" smtClean="0">
                <a:solidFill>
                  <a:schemeClr val="tx1"/>
                </a:solidFill>
                <a:effectLst/>
                <a:latin typeface="+mn-lt"/>
                <a:ea typeface="+mn-ea"/>
                <a:cs typeface="+mn-cs"/>
                <a:hlinkClick r:id="rId3"/>
              </a:rPr>
              <a:t>http://www.galwaycity.ie/environment-litter-waste/recycling-centre-2</a:t>
            </a:r>
            <a:endParaRPr lang="en-GB" sz="1200" b="0" i="0" kern="1200" dirty="0" smtClean="0">
              <a:solidFill>
                <a:schemeClr val="tx1"/>
              </a:solidFill>
              <a:effectLst/>
              <a:latin typeface="+mn-lt"/>
              <a:ea typeface="+mn-ea"/>
              <a:cs typeface="+mn-cs"/>
            </a:endParaRPr>
          </a:p>
          <a:p>
            <a:r>
              <a:rPr lang="en-GB" sz="1200" b="1" i="0" kern="1200" dirty="0" err="1" smtClean="0">
                <a:solidFill>
                  <a:schemeClr val="tx1"/>
                </a:solidFill>
                <a:effectLst/>
                <a:latin typeface="+mn-lt"/>
                <a:ea typeface="+mn-ea"/>
                <a:cs typeface="+mn-cs"/>
              </a:rPr>
              <a:t>Barna</a:t>
            </a:r>
            <a:r>
              <a:rPr lang="en-GB" sz="1200" b="1" i="0" kern="1200" dirty="0" smtClean="0">
                <a:solidFill>
                  <a:schemeClr val="tx1"/>
                </a:solidFill>
                <a:effectLst/>
                <a:latin typeface="+mn-lt"/>
                <a:ea typeface="+mn-ea"/>
                <a:cs typeface="+mn-cs"/>
              </a:rPr>
              <a:t> Recycling</a:t>
            </a:r>
            <a:r>
              <a:rPr lang="en-GB" sz="1200" b="1" i="0" kern="1200" baseline="0" dirty="0" smtClean="0">
                <a:solidFill>
                  <a:schemeClr val="tx1"/>
                </a:solidFill>
                <a:effectLst/>
                <a:latin typeface="+mn-lt"/>
                <a:ea typeface="+mn-ea"/>
                <a:cs typeface="+mn-cs"/>
              </a:rPr>
              <a:t> service is based in</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Carrowbrowne</a:t>
            </a:r>
            <a:r>
              <a:rPr lang="en-GB" sz="1200" b="1" i="0" kern="1200" dirty="0" smtClean="0">
                <a:solidFill>
                  <a:schemeClr val="tx1"/>
                </a:solidFill>
                <a:effectLst/>
                <a:latin typeface="+mn-lt"/>
                <a:ea typeface="+mn-ea"/>
                <a:cs typeface="+mn-cs"/>
              </a:rPr>
              <a:t>, </a:t>
            </a:r>
            <a:r>
              <a:rPr lang="en-GB" sz="1200" b="1" i="0" kern="1200" dirty="0" err="1" smtClean="0">
                <a:solidFill>
                  <a:schemeClr val="tx1"/>
                </a:solidFill>
                <a:effectLst/>
                <a:latin typeface="+mn-lt"/>
                <a:ea typeface="+mn-ea"/>
                <a:cs typeface="+mn-cs"/>
              </a:rPr>
              <a:t>Headford</a:t>
            </a:r>
            <a:r>
              <a:rPr lang="en-GB" sz="1200" b="1" i="0" kern="1200" dirty="0" smtClean="0">
                <a:solidFill>
                  <a:schemeClr val="tx1"/>
                </a:solidFill>
                <a:effectLst/>
                <a:latin typeface="+mn-lt"/>
                <a:ea typeface="+mn-ea"/>
                <a:cs typeface="+mn-cs"/>
              </a:rPr>
              <a:t> Road, Co. Galway - 091 771619, </a:t>
            </a:r>
            <a:r>
              <a:rPr lang="en-GB" sz="1200" b="0" i="0" kern="1200" dirty="0" smtClean="0">
                <a:solidFill>
                  <a:schemeClr val="tx1"/>
                </a:solidFill>
                <a:effectLst/>
                <a:latin typeface="+mn-lt"/>
                <a:ea typeface="+mn-ea"/>
                <a:cs typeface="+mn-cs"/>
              </a:rPr>
              <a:t>and</a:t>
            </a:r>
          </a:p>
          <a:p>
            <a:r>
              <a:rPr lang="en-GB" sz="1200" b="1" i="0" kern="1200" dirty="0" smtClean="0">
                <a:solidFill>
                  <a:schemeClr val="tx1"/>
                </a:solidFill>
                <a:effectLst/>
                <a:latin typeface="+mn-lt"/>
                <a:ea typeface="+mn-ea"/>
                <a:cs typeface="+mn-cs"/>
              </a:rPr>
              <a:t>The City Bin Company, is based in  </a:t>
            </a:r>
            <a:r>
              <a:rPr lang="en-GB" sz="1200" b="1" i="0" kern="1200" dirty="0" err="1" smtClean="0">
                <a:solidFill>
                  <a:schemeClr val="tx1"/>
                </a:solidFill>
                <a:effectLst/>
                <a:latin typeface="+mn-lt"/>
                <a:ea typeface="+mn-ea"/>
                <a:cs typeface="+mn-cs"/>
              </a:rPr>
              <a:t>Oranmore</a:t>
            </a:r>
            <a:r>
              <a:rPr lang="en-GB" sz="1200" b="1" i="0" kern="1200" dirty="0" smtClean="0">
                <a:solidFill>
                  <a:schemeClr val="tx1"/>
                </a:solidFill>
                <a:effectLst/>
                <a:latin typeface="+mn-lt"/>
                <a:ea typeface="+mn-ea"/>
                <a:cs typeface="+mn-cs"/>
              </a:rPr>
              <a:t>, Co. Galway - 091 787800, </a:t>
            </a:r>
          </a:p>
          <a:p>
            <a:r>
              <a:rPr lang="en-GB" sz="1200" b="0" i="0" kern="1200" dirty="0" smtClean="0">
                <a:solidFill>
                  <a:schemeClr val="tx1"/>
                </a:solidFill>
                <a:effectLst/>
                <a:latin typeface="+mn-lt"/>
                <a:ea typeface="+mn-ea"/>
                <a:cs typeface="+mn-cs"/>
              </a:rPr>
              <a:t>Please contact them directly via</a:t>
            </a:r>
            <a:r>
              <a:rPr lang="en-GB" sz="1200" b="0" i="0" kern="1200" baseline="0" dirty="0" smtClean="0">
                <a:solidFill>
                  <a:schemeClr val="tx1"/>
                </a:solidFill>
                <a:effectLst/>
                <a:latin typeface="+mn-lt"/>
                <a:ea typeface="+mn-ea"/>
                <a:cs typeface="+mn-cs"/>
              </a:rPr>
              <a:t> the websites or numbers given here </a:t>
            </a:r>
            <a:r>
              <a:rPr lang="en-GB" sz="1200" b="0" i="0" kern="1200" dirty="0" smtClean="0">
                <a:solidFill>
                  <a:schemeClr val="tx1"/>
                </a:solidFill>
                <a:effectLst/>
                <a:latin typeface="+mn-lt"/>
                <a:ea typeface="+mn-ea"/>
                <a:cs typeface="+mn-cs"/>
              </a:rPr>
              <a:t>for further information on the services they provide.</a:t>
            </a:r>
          </a:p>
          <a:p>
            <a:endParaRPr lang="en-IE" dirty="0" smtClean="0"/>
          </a:p>
        </p:txBody>
      </p:sp>
      <p:sp>
        <p:nvSpPr>
          <p:cNvPr id="4" name="Slide Number Placeholder 3"/>
          <p:cNvSpPr>
            <a:spLocks noGrp="1"/>
          </p:cNvSpPr>
          <p:nvPr>
            <p:ph type="sldNum" sz="quarter" idx="10"/>
          </p:nvPr>
        </p:nvSpPr>
        <p:spPr/>
        <p:txBody>
          <a:bodyPr/>
          <a:lstStyle/>
          <a:p>
            <a:fld id="{41FAFBB3-2365-4EED-BF36-0F58824D9763}" type="slidenum">
              <a:rPr lang="en-IE" smtClean="0"/>
              <a:t>13</a:t>
            </a:fld>
            <a:endParaRPr lang="en-IE"/>
          </a:p>
        </p:txBody>
      </p:sp>
    </p:spTree>
    <p:extLst>
      <p:ext uri="{BB962C8B-B14F-4D97-AF65-F5344CB8AC3E}">
        <p14:creationId xmlns:p14="http://schemas.microsoft.com/office/powerpoint/2010/main" val="3796110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Wingdings" panose="05000000000000000000" pitchFamily="2" charset="2"/>
              <a:buChar char="ü"/>
            </a:pPr>
            <a:r>
              <a:rPr lang="en-IE" b="1" dirty="0" smtClean="0"/>
              <a:t>So</a:t>
            </a:r>
            <a:r>
              <a:rPr lang="en-IE" b="1" baseline="0" dirty="0" smtClean="0"/>
              <a:t> to quickly sum up what we have covered; </a:t>
            </a:r>
          </a:p>
          <a:p>
            <a:pPr marL="285750" lvl="0" indent="-285750">
              <a:buFont typeface="Wingdings" panose="05000000000000000000" pitchFamily="2" charset="2"/>
              <a:buChar char="ü"/>
            </a:pPr>
            <a:r>
              <a:rPr lang="en-IE" b="1" dirty="0" smtClean="0"/>
              <a:t>Make a map of all the rooms and ‘clutter hot spots’ you want to tackle</a:t>
            </a:r>
            <a:r>
              <a:rPr lang="en-IE" dirty="0" smtClean="0"/>
              <a:t>. Give each space a grade based on the severity of the clutter. </a:t>
            </a:r>
          </a:p>
          <a:p>
            <a:pPr marL="285750" lvl="0" indent="-285750">
              <a:buFont typeface="Wingdings" panose="05000000000000000000" pitchFamily="2" charset="2"/>
              <a:buChar char="ü"/>
            </a:pPr>
            <a:r>
              <a:rPr lang="en-IE" b="1" dirty="0" smtClean="0"/>
              <a:t>Set completion dates for each phase of your clean up</a:t>
            </a:r>
            <a:r>
              <a:rPr lang="en-IE" dirty="0" smtClean="0"/>
              <a:t>. Be sure to pick dates that are attainable so you don’t get frustrated. If you make it into a declutter challenge for yourself this may help.</a:t>
            </a:r>
          </a:p>
          <a:p>
            <a:pPr marL="285750" lvl="0" indent="-285750">
              <a:buFont typeface="Wingdings" panose="05000000000000000000" pitchFamily="2" charset="2"/>
              <a:buChar char="ü"/>
            </a:pPr>
            <a:r>
              <a:rPr lang="en-IE" b="1" dirty="0" smtClean="0"/>
              <a:t>you should also plan time to work on specific areas when you expect decluttering those spaces to take longer than a few hours</a:t>
            </a:r>
            <a:r>
              <a:rPr lang="en-IE" dirty="0" smtClean="0"/>
              <a:t>, such as shed or garage</a:t>
            </a:r>
          </a:p>
          <a:p>
            <a:pPr marL="285750" lvl="0" indent="-285750">
              <a:buFont typeface="Wingdings" panose="05000000000000000000" pitchFamily="2" charset="2"/>
              <a:buChar char="ü"/>
            </a:pPr>
            <a:r>
              <a:rPr lang="en-IE" b="1" dirty="0" smtClean="0"/>
              <a:t>Do one room or one space at a time</a:t>
            </a:r>
            <a:r>
              <a:rPr lang="en-GB" b="1" dirty="0" smtClean="0"/>
              <a:t>.Begin decluttering well in advance</a:t>
            </a:r>
            <a:r>
              <a:rPr lang="en-GB" dirty="0" smtClean="0"/>
              <a:t>. The average time it takes to declutter all of your items depends mainly on their number. However, in general packing tip is that you should start the process earlier than most people think. For a large house, two months should be enough. For smaller homes, one month should be just fine</a:t>
            </a:r>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14</a:t>
            </a:fld>
            <a:endParaRPr lang="en-IE"/>
          </a:p>
        </p:txBody>
      </p:sp>
    </p:spTree>
    <p:extLst>
      <p:ext uri="{BB962C8B-B14F-4D97-AF65-F5344CB8AC3E}">
        <p14:creationId xmlns:p14="http://schemas.microsoft.com/office/powerpoint/2010/main" val="1954291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v"/>
            </a:pPr>
            <a:r>
              <a:rPr lang="en-IE" b="1" dirty="0" smtClean="0"/>
              <a:t>And</a:t>
            </a:r>
            <a:r>
              <a:rPr lang="en-IE" b="1" baseline="0" dirty="0" smtClean="0"/>
              <a:t> </a:t>
            </a:r>
            <a:r>
              <a:rPr lang="en-IE" b="1" dirty="0" smtClean="0"/>
              <a:t>Finally; </a:t>
            </a:r>
            <a:r>
              <a:rPr lang="en-IE" dirty="0" smtClean="0"/>
              <a:t>Try not to put this task off for too long . Your aim is to make this process as easy as you can and this will help you to organise what is to be packed. </a:t>
            </a:r>
          </a:p>
          <a:p>
            <a:pPr marL="285750" indent="-285750">
              <a:buFont typeface="Wingdings" panose="05000000000000000000" pitchFamily="2" charset="2"/>
              <a:buChar char="v"/>
            </a:pPr>
            <a:r>
              <a:rPr lang="en-IE" dirty="0" smtClean="0"/>
              <a:t>Time and Patience is important. Decluttering</a:t>
            </a:r>
            <a:r>
              <a:rPr lang="en-IE" baseline="0" dirty="0" smtClean="0"/>
              <a:t> is a tall task so go easy on yourself!</a:t>
            </a:r>
            <a:endParaRPr lang="en-IE" dirty="0" smtClean="0"/>
          </a:p>
          <a:p>
            <a:pPr marL="285750" indent="-285750">
              <a:buFont typeface="Wingdings" panose="05000000000000000000" pitchFamily="2" charset="2"/>
              <a:buChar char="v"/>
            </a:pPr>
            <a:r>
              <a:rPr lang="en-IE" dirty="0" smtClean="0"/>
              <a:t>You will be returning to a fully refurbished house that you will be able to settle into with no clutter.</a:t>
            </a:r>
          </a:p>
          <a:p>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15</a:t>
            </a:fld>
            <a:endParaRPr lang="en-IE"/>
          </a:p>
        </p:txBody>
      </p:sp>
    </p:spTree>
    <p:extLst>
      <p:ext uri="{BB962C8B-B14F-4D97-AF65-F5344CB8AC3E}">
        <p14:creationId xmlns:p14="http://schemas.microsoft.com/office/powerpoint/2010/main" val="141245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We will cover topics</a:t>
            </a:r>
            <a:r>
              <a:rPr lang="en-IE" baseline="0" dirty="0" smtClean="0"/>
              <a:t> around how to prepare for your short-term house move, such as how to organise decluttering your home and how to manage your waste. </a:t>
            </a:r>
          </a:p>
          <a:p>
            <a:r>
              <a:rPr lang="en-IE" baseline="0" dirty="0" smtClean="0"/>
              <a:t> It is designed to be a supportive guide and we encourage you to use what you find helpful.</a:t>
            </a:r>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2</a:t>
            </a:fld>
            <a:endParaRPr lang="en-IE"/>
          </a:p>
        </p:txBody>
      </p:sp>
    </p:spTree>
    <p:extLst>
      <p:ext uri="{BB962C8B-B14F-4D97-AF65-F5344CB8AC3E}">
        <p14:creationId xmlns:p14="http://schemas.microsoft.com/office/powerpoint/2010/main" val="292557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smtClean="0"/>
              <a:t>Preparation</a:t>
            </a:r>
            <a:r>
              <a:rPr lang="en-IE" baseline="0" dirty="0" smtClean="0"/>
              <a:t> is key when it comes to organising yourself for a house move. Start as early as you can in organising your possessions.</a:t>
            </a:r>
            <a:r>
              <a:rPr lang="en-GB" sz="1200" b="1" dirty="0" smtClean="0">
                <a:solidFill>
                  <a:srgbClr val="990033"/>
                </a:solidFill>
                <a:effectLst>
                  <a:outerShdw blurRad="38100" dist="38100" dir="2700000" algn="tl">
                    <a:srgbClr val="000000">
                      <a:alpha val="43137"/>
                    </a:srgbClr>
                  </a:outerShdw>
                </a:effectLst>
              </a:rPr>
              <a:t> If you don’t need it...don’t move with it!</a:t>
            </a:r>
            <a:r>
              <a:rPr lang="en-GB" sz="1200" dirty="0" smtClean="0"/>
              <a:t> You have enough possessions to box up without dealing with unused and unnecessary items that you no longer need.</a:t>
            </a:r>
            <a:r>
              <a:rPr lang="en-GB" sz="1200" b="0" i="0" kern="1200" dirty="0" smtClean="0">
                <a:solidFill>
                  <a:schemeClr val="tx1"/>
                </a:solidFill>
                <a:effectLst/>
                <a:latin typeface="+mn-lt"/>
                <a:ea typeface="+mn-ea"/>
                <a:cs typeface="+mn-cs"/>
              </a:rPr>
              <a:t> It is important</a:t>
            </a:r>
            <a:r>
              <a:rPr lang="en-GB" sz="1200" b="0" i="0" kern="1200" baseline="0" dirty="0" smtClean="0">
                <a:solidFill>
                  <a:schemeClr val="tx1"/>
                </a:solidFill>
                <a:effectLst/>
                <a:latin typeface="+mn-lt"/>
                <a:ea typeface="+mn-ea"/>
                <a:cs typeface="+mn-cs"/>
              </a:rPr>
              <a:t> not to</a:t>
            </a:r>
            <a:r>
              <a:rPr lang="en-GB" sz="1200" b="0" i="0" kern="1200" dirty="0" smtClean="0">
                <a:solidFill>
                  <a:schemeClr val="tx1"/>
                </a:solidFill>
                <a:effectLst/>
                <a:latin typeface="+mn-lt"/>
                <a:ea typeface="+mn-ea"/>
                <a:cs typeface="+mn-cs"/>
              </a:rPr>
              <a:t> bring any new items into your home until the </a:t>
            </a:r>
            <a:r>
              <a:rPr lang="en-GB" sz="1200" b="1" i="0" kern="1200" dirty="0" smtClean="0">
                <a:solidFill>
                  <a:schemeClr val="tx1"/>
                </a:solidFill>
                <a:effectLst/>
                <a:latin typeface="+mn-lt"/>
                <a:ea typeface="+mn-ea"/>
                <a:cs typeface="+mn-cs"/>
              </a:rPr>
              <a:t>decluttering</a:t>
            </a:r>
            <a:r>
              <a:rPr lang="en-GB" sz="1200" b="0" i="0" kern="1200" dirty="0" smtClean="0">
                <a:solidFill>
                  <a:schemeClr val="tx1"/>
                </a:solidFill>
                <a:effectLst/>
                <a:latin typeface="+mn-lt"/>
                <a:ea typeface="+mn-ea"/>
                <a:cs typeface="+mn-cs"/>
              </a:rPr>
              <a:t> process is complete,</a:t>
            </a:r>
            <a:r>
              <a:rPr lang="en-GB" sz="1200" b="0" i="0" kern="1200" baseline="0" dirty="0" smtClean="0">
                <a:solidFill>
                  <a:schemeClr val="tx1"/>
                </a:solidFill>
                <a:effectLst/>
                <a:latin typeface="+mn-lt"/>
                <a:ea typeface="+mn-ea"/>
                <a:cs typeface="+mn-cs"/>
              </a:rPr>
              <a:t> so please try to be aware of impulse buying.</a:t>
            </a:r>
            <a:r>
              <a:rPr lang="en-GB" sz="1200" b="0" i="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p>
          <a:p>
            <a:r>
              <a:rPr lang="en-IE" sz="1200" dirty="0" smtClean="0">
                <a:effectLst>
                  <a:outerShdw blurRad="38100" dist="38100" dir="2700000" algn="tl">
                    <a:srgbClr val="000000">
                      <a:alpha val="43137"/>
                    </a:srgbClr>
                  </a:outerShdw>
                </a:effectLst>
              </a:rPr>
              <a:t/>
            </a:r>
            <a:br>
              <a:rPr lang="en-IE" sz="1200" dirty="0" smtClean="0">
                <a:effectLst>
                  <a:outerShdw blurRad="38100" dist="38100" dir="2700000" algn="tl">
                    <a:srgbClr val="000000">
                      <a:alpha val="43137"/>
                    </a:srgbClr>
                  </a:outerShdw>
                </a:effectLst>
              </a:rPr>
            </a:br>
            <a:r>
              <a:rPr lang="en-IE" sz="1200" dirty="0" smtClean="0">
                <a:effectLst>
                  <a:outerShdw blurRad="38100" dist="38100" dir="2700000" algn="tl">
                    <a:srgbClr val="000000">
                      <a:alpha val="43137"/>
                    </a:srgbClr>
                  </a:outerShdw>
                </a:effectLst>
              </a:rPr>
              <a:t/>
            </a:r>
            <a:br>
              <a:rPr lang="en-IE" sz="1200" dirty="0" smtClean="0">
                <a:effectLst>
                  <a:outerShdw blurRad="38100" dist="38100" dir="2700000" algn="tl">
                    <a:srgbClr val="000000">
                      <a:alpha val="43137"/>
                    </a:srgbClr>
                  </a:outerShdw>
                </a:effectLst>
              </a:rPr>
            </a:br>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3</a:t>
            </a:fld>
            <a:endParaRPr lang="en-IE"/>
          </a:p>
        </p:txBody>
      </p:sp>
    </p:spTree>
    <p:extLst>
      <p:ext uri="{BB962C8B-B14F-4D97-AF65-F5344CB8AC3E}">
        <p14:creationId xmlns:p14="http://schemas.microsoft.com/office/powerpoint/2010/main" val="146945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kern="1200" dirty="0" smtClean="0">
                <a:solidFill>
                  <a:schemeClr val="tx1"/>
                </a:solidFill>
                <a:effectLst/>
                <a:latin typeface="+mn-lt"/>
                <a:ea typeface="+mn-ea"/>
                <a:cs typeface="+mn-cs"/>
              </a:rPr>
              <a:t>Start with small decluttering projects that feel big.</a:t>
            </a:r>
            <a:r>
              <a:rPr lang="en-IE" sz="1200" kern="1200" dirty="0" smtClean="0">
                <a:solidFill>
                  <a:schemeClr val="tx1"/>
                </a:solidFill>
                <a:effectLst/>
                <a:latin typeface="+mn-lt"/>
                <a:ea typeface="+mn-ea"/>
                <a:cs typeface="+mn-cs"/>
              </a:rPr>
              <a:t> Before you commit to an entire room, start with a few small projects that will give you a sense of accomplishment when you’re done.</a:t>
            </a:r>
          </a:p>
          <a:p>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4</a:t>
            </a:fld>
            <a:endParaRPr lang="en-IE"/>
          </a:p>
        </p:txBody>
      </p:sp>
    </p:spTree>
    <p:extLst>
      <p:ext uri="{BB962C8B-B14F-4D97-AF65-F5344CB8AC3E}">
        <p14:creationId xmlns:p14="http://schemas.microsoft.com/office/powerpoint/2010/main" val="183605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smtClean="0"/>
              <a:t>There are numerous ways to make the decision on how to begin decluttering</a:t>
            </a:r>
          </a:p>
          <a:p>
            <a:r>
              <a:rPr lang="en-GB" sz="1200" b="0" i="0" kern="1200" dirty="0" smtClean="0">
                <a:solidFill>
                  <a:schemeClr val="tx1"/>
                </a:solidFill>
                <a:effectLst/>
                <a:latin typeface="+mn-lt"/>
                <a:ea typeface="+mn-ea"/>
                <a:cs typeface="+mn-cs"/>
              </a:rPr>
              <a:t>Get mentally prepared for your house move. Remind yourself of</a:t>
            </a:r>
            <a:r>
              <a:rPr lang="en-GB" sz="1200" b="0" i="0" kern="1200" baseline="0" dirty="0" smtClean="0">
                <a:solidFill>
                  <a:schemeClr val="tx1"/>
                </a:solidFill>
                <a:effectLst/>
                <a:latin typeface="+mn-lt"/>
                <a:ea typeface="+mn-ea"/>
                <a:cs typeface="+mn-cs"/>
              </a:rPr>
              <a:t> the benefits of beginning early. </a:t>
            </a:r>
          </a:p>
          <a:p>
            <a:r>
              <a:rPr lang="en-GB" sz="1200" b="0" i="0" kern="1200" dirty="0" smtClean="0">
                <a:solidFill>
                  <a:schemeClr val="tx1"/>
                </a:solidFill>
                <a:effectLst/>
                <a:latin typeface="+mn-lt"/>
                <a:ea typeface="+mn-ea"/>
                <a:cs typeface="+mn-cs"/>
              </a:rPr>
              <a:t>Gather all the materials you'll need</a:t>
            </a:r>
            <a:r>
              <a:rPr lang="en-GB" sz="1200" b="0" i="0" kern="1200" baseline="0" dirty="0" smtClean="0">
                <a:solidFill>
                  <a:schemeClr val="tx1"/>
                </a:solidFill>
                <a:effectLst/>
                <a:latin typeface="+mn-lt"/>
                <a:ea typeface="+mn-ea"/>
                <a:cs typeface="+mn-cs"/>
              </a:rPr>
              <a:t> such as boxes and labels. </a:t>
            </a:r>
          </a:p>
          <a:p>
            <a:r>
              <a:rPr lang="en-GB" sz="1200" b="0" i="0" kern="1200" dirty="0" smtClean="0">
                <a:solidFill>
                  <a:schemeClr val="tx1"/>
                </a:solidFill>
                <a:effectLst/>
                <a:latin typeface="+mn-lt"/>
                <a:ea typeface="+mn-ea"/>
                <a:cs typeface="+mn-cs"/>
              </a:rPr>
              <a:t>Tackle one item or one small area at a time</a:t>
            </a:r>
          </a:p>
          <a:p>
            <a:pPr marL="285750" indent="-285750">
              <a:buFont typeface="Wingdings" panose="05000000000000000000" pitchFamily="2" charset="2"/>
              <a:buChar char="v"/>
            </a:pPr>
            <a:r>
              <a:rPr lang="en-GB" sz="1200" b="0" i="0" kern="1200" dirty="0" smtClean="0">
                <a:solidFill>
                  <a:schemeClr val="tx1"/>
                </a:solidFill>
                <a:effectLst/>
                <a:latin typeface="+mn-lt"/>
                <a:ea typeface="+mn-ea"/>
                <a:cs typeface="+mn-cs"/>
              </a:rPr>
              <a:t>Ask yourself the right questions. Remember you can ask for help at any time. If you are finding this an overwhelming task, please</a:t>
            </a:r>
            <a:r>
              <a:rPr lang="en-GB" sz="1200" b="0" i="0" kern="1200" baseline="0" dirty="0" smtClean="0">
                <a:solidFill>
                  <a:schemeClr val="tx1"/>
                </a:solidFill>
                <a:effectLst/>
                <a:latin typeface="+mn-lt"/>
                <a:ea typeface="+mn-ea"/>
                <a:cs typeface="+mn-cs"/>
              </a:rPr>
              <a:t> contact your resettlement officer as early as possible who will put extra supports in place to help you.</a:t>
            </a:r>
            <a:r>
              <a:rPr lang="en-IE" sz="1200" dirty="0" smtClean="0"/>
              <a:t> </a:t>
            </a:r>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5</a:t>
            </a:fld>
            <a:endParaRPr lang="en-IE"/>
          </a:p>
        </p:txBody>
      </p:sp>
    </p:spTree>
    <p:extLst>
      <p:ext uri="{BB962C8B-B14F-4D97-AF65-F5344CB8AC3E}">
        <p14:creationId xmlns:p14="http://schemas.microsoft.com/office/powerpoint/2010/main" val="369815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aseline="0" dirty="0" smtClean="0"/>
              <a:t>You can use this flowchart to help you to decide on what you want to hold onto.</a:t>
            </a:r>
            <a:r>
              <a:rPr lang="en-IE" dirty="0" smtClean="0"/>
              <a:t> Decide</a:t>
            </a:r>
            <a:r>
              <a:rPr lang="en-IE" baseline="0" dirty="0" smtClean="0"/>
              <a:t> what area or item you want to declutter and begin with asking yourself d</a:t>
            </a:r>
            <a:r>
              <a:rPr lang="en-IE" dirty="0" smtClean="0"/>
              <a:t>oes it have Value to me? </a:t>
            </a:r>
            <a:r>
              <a:rPr lang="en-IE" baseline="0" dirty="0" smtClean="0"/>
              <a:t> Do I need it? Follow the questions in the flow chart to begin to divide your belongings into what you wan to keep and what you wish to rehome. </a:t>
            </a:r>
            <a:endParaRPr lang="en-IE" dirty="0"/>
          </a:p>
        </p:txBody>
      </p:sp>
      <p:sp>
        <p:nvSpPr>
          <p:cNvPr id="4" name="Slide Number Placeholder 3"/>
          <p:cNvSpPr>
            <a:spLocks noGrp="1"/>
          </p:cNvSpPr>
          <p:nvPr>
            <p:ph type="sldNum" sz="quarter" idx="10"/>
          </p:nvPr>
        </p:nvSpPr>
        <p:spPr/>
        <p:txBody>
          <a:bodyPr/>
          <a:lstStyle/>
          <a:p>
            <a:fld id="{41FAFBB3-2365-4EED-BF36-0F58824D9763}" type="slidenum">
              <a:rPr lang="en-IE" smtClean="0"/>
              <a:t>6</a:t>
            </a:fld>
            <a:endParaRPr lang="en-IE"/>
          </a:p>
        </p:txBody>
      </p:sp>
    </p:spTree>
    <p:extLst>
      <p:ext uri="{BB962C8B-B14F-4D97-AF65-F5344CB8AC3E}">
        <p14:creationId xmlns:p14="http://schemas.microsoft.com/office/powerpoint/2010/main" val="218203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kern="1200" dirty="0" smtClean="0">
                <a:solidFill>
                  <a:schemeClr val="tx1"/>
                </a:solidFill>
                <a:effectLst/>
                <a:latin typeface="+mn-lt"/>
                <a:ea typeface="+mn-ea"/>
                <a:cs typeface="+mn-cs"/>
              </a:rPr>
              <a:t>How to manage the big clear out; </a:t>
            </a:r>
            <a:r>
              <a:rPr lang="en-GB" dirty="0" smtClean="0"/>
              <a:t>The only way to tackle this is head on. Here</a:t>
            </a:r>
            <a:r>
              <a:rPr lang="en-GB" baseline="0" dirty="0" smtClean="0"/>
              <a:t> are a few tips which may help you to begin the process;</a:t>
            </a:r>
            <a:endParaRPr lang="en-IE" dirty="0" smtClean="0"/>
          </a:p>
          <a:p>
            <a:endParaRPr lang="en-IE" sz="1200" b="1" kern="1200" dirty="0" smtClean="0">
              <a:solidFill>
                <a:schemeClr val="tx1"/>
              </a:solidFill>
              <a:effectLst/>
              <a:latin typeface="+mn-lt"/>
              <a:ea typeface="+mn-ea"/>
              <a:cs typeface="+mn-cs"/>
            </a:endParaRPr>
          </a:p>
          <a:p>
            <a:r>
              <a:rPr lang="en-IE" sz="1200" b="1" kern="1200" dirty="0" smtClean="0">
                <a:solidFill>
                  <a:schemeClr val="tx1"/>
                </a:solidFill>
                <a:effectLst/>
                <a:latin typeface="+mn-lt"/>
                <a:ea typeface="+mn-ea"/>
                <a:cs typeface="+mn-cs"/>
              </a:rPr>
              <a:t>1.The 80/20 rule:</a:t>
            </a:r>
            <a:r>
              <a:rPr lang="en-IE" sz="1200" kern="1200" dirty="0" smtClean="0">
                <a:solidFill>
                  <a:schemeClr val="tx1"/>
                </a:solidFill>
                <a:effectLst/>
                <a:latin typeface="+mn-lt"/>
                <a:ea typeface="+mn-ea"/>
                <a:cs typeface="+mn-cs"/>
              </a:rPr>
              <a:t> When it comes to clothing, we generally only wear 20 percent of the clothes we own 80 percent of the time. This rule tends to hold true for other things as well, such as video games, computer parts, books, DVDs, toys and more. Your mission is to get rid of the things you don’t use 80 percent of the time.</a:t>
            </a:r>
          </a:p>
          <a:p>
            <a:r>
              <a:rPr lang="en-IE" sz="1200" b="1" kern="1200" dirty="0" smtClean="0">
                <a:solidFill>
                  <a:schemeClr val="tx1"/>
                </a:solidFill>
                <a:effectLst/>
                <a:latin typeface="+mn-lt"/>
                <a:ea typeface="+mn-ea"/>
                <a:cs typeface="+mn-cs"/>
              </a:rPr>
              <a:t>2. Get over sunk costs.</a:t>
            </a:r>
            <a:r>
              <a:rPr lang="en-IE" sz="1200" kern="1200" dirty="0" smtClean="0">
                <a:solidFill>
                  <a:schemeClr val="tx1"/>
                </a:solidFill>
                <a:effectLst/>
                <a:latin typeface="+mn-lt"/>
                <a:ea typeface="+mn-ea"/>
                <a:cs typeface="+mn-cs"/>
              </a:rPr>
              <a:t> In the world of economics, costs that have already been incurred and cannot be recovered are referred to as sunk costs. As you go through the items in your house, most things should be considered sunk costs (except for rare situations where an item may have increased in value). Since you cannot get the money back that you spent on that item, you should </a:t>
            </a:r>
            <a:r>
              <a:rPr lang="en-IE" sz="1200" i="1" kern="1200" dirty="0" smtClean="0">
                <a:solidFill>
                  <a:schemeClr val="tx1"/>
                </a:solidFill>
                <a:effectLst/>
                <a:latin typeface="+mn-lt"/>
                <a:ea typeface="+mn-ea"/>
                <a:cs typeface="+mn-cs"/>
              </a:rPr>
              <a:t>only</a:t>
            </a:r>
            <a:r>
              <a:rPr lang="en-IE" sz="1200" kern="1200" dirty="0" smtClean="0">
                <a:solidFill>
                  <a:schemeClr val="tx1"/>
                </a:solidFill>
                <a:effectLst/>
                <a:latin typeface="+mn-lt"/>
                <a:ea typeface="+mn-ea"/>
                <a:cs typeface="+mn-cs"/>
              </a:rPr>
              <a:t> think about the value that thing can add to your life in the future. Understanding this concept of sunk costs can help you make more rational decisions about what to keep and what you should toss.</a:t>
            </a:r>
          </a:p>
          <a:p>
            <a:r>
              <a:rPr lang="en-IE" sz="1200" b="1" kern="1200" dirty="0" smtClean="0">
                <a:solidFill>
                  <a:schemeClr val="tx1"/>
                </a:solidFill>
                <a:effectLst/>
                <a:latin typeface="+mn-lt"/>
                <a:ea typeface="+mn-ea"/>
                <a:cs typeface="+mn-cs"/>
              </a:rPr>
              <a:t>3. See if it works.</a:t>
            </a:r>
            <a:r>
              <a:rPr lang="en-IE" sz="1200" kern="1200" dirty="0" smtClean="0">
                <a:solidFill>
                  <a:schemeClr val="tx1"/>
                </a:solidFill>
                <a:effectLst/>
                <a:latin typeface="+mn-lt"/>
                <a:ea typeface="+mn-ea"/>
                <a:cs typeface="+mn-cs"/>
              </a:rPr>
              <a:t> If whatever treasure you found stashed away in your house doesn’t work, get rid of it. If you want to fix it, then fix it, but don’t let it sit in your house for another month collecting dust.</a:t>
            </a:r>
          </a:p>
          <a:p>
            <a:r>
              <a:rPr lang="en-IE" sz="1200" b="1" kern="1200" dirty="0" smtClean="0">
                <a:solidFill>
                  <a:schemeClr val="tx1"/>
                </a:solidFill>
                <a:effectLst/>
                <a:latin typeface="+mn-lt"/>
                <a:ea typeface="+mn-ea"/>
                <a:cs typeface="+mn-cs"/>
              </a:rPr>
              <a:t>4. Think of the last time you used it.</a:t>
            </a:r>
            <a:r>
              <a:rPr lang="en-IE" sz="1200" kern="1200" dirty="0" smtClean="0">
                <a:solidFill>
                  <a:schemeClr val="tx1"/>
                </a:solidFill>
                <a:effectLst/>
                <a:latin typeface="+mn-lt"/>
                <a:ea typeface="+mn-ea"/>
                <a:cs typeface="+mn-cs"/>
              </a:rPr>
              <a:t> If you haven’t used something you have come across whilst decluttering in the last six months, you should probably get rid of it. If you pulled the item out and said, “I’ve been wondering where this was!" you should probably get rid of it. And if you didn’t even know you still had the item in question, you should definitely get rid of it –you didn’t miss it enough to warrant keeping it.</a:t>
            </a:r>
          </a:p>
          <a:p>
            <a:r>
              <a:rPr lang="en-IE" sz="1200" b="1" kern="1200" dirty="0" smtClean="0">
                <a:solidFill>
                  <a:schemeClr val="tx1"/>
                </a:solidFill>
                <a:effectLst/>
                <a:latin typeface="+mn-lt"/>
                <a:ea typeface="+mn-ea"/>
                <a:cs typeface="+mn-cs"/>
              </a:rPr>
              <a:t>5. Track which items you actually use.</a:t>
            </a:r>
            <a:r>
              <a:rPr lang="en-IE" sz="1200" kern="1200" dirty="0" smtClean="0">
                <a:solidFill>
                  <a:schemeClr val="tx1"/>
                </a:solidFill>
                <a:effectLst/>
                <a:latin typeface="+mn-lt"/>
                <a:ea typeface="+mn-ea"/>
                <a:cs typeface="+mn-cs"/>
              </a:rPr>
              <a:t> A tip you can use with clothing, books and DVDs </a:t>
            </a:r>
            <a:r>
              <a:rPr lang="en-IE" sz="1200" kern="1200" baseline="0" dirty="0" smtClean="0">
                <a:solidFill>
                  <a:schemeClr val="tx1"/>
                </a:solidFill>
                <a:effectLst/>
                <a:latin typeface="+mn-lt"/>
                <a:ea typeface="+mn-ea"/>
                <a:cs typeface="+mn-cs"/>
              </a:rPr>
              <a:t> is o</a:t>
            </a:r>
            <a:r>
              <a:rPr lang="en-IE" sz="1200" kern="1200" dirty="0" smtClean="0">
                <a:solidFill>
                  <a:schemeClr val="tx1"/>
                </a:solidFill>
                <a:effectLst/>
                <a:latin typeface="+mn-lt"/>
                <a:ea typeface="+mn-ea"/>
                <a:cs typeface="+mn-cs"/>
              </a:rPr>
              <a:t>ver the course of the next six months, when you use or wear an item put it back facing the opposite direction of the others. This allows you to see what you’ve used and what you haven’t. If you haven’t used or worn something in a year, get rid of it.</a:t>
            </a:r>
          </a:p>
          <a:p>
            <a:r>
              <a:rPr lang="en-IE" sz="1200" b="1" kern="1200" dirty="0" smtClean="0">
                <a:solidFill>
                  <a:schemeClr val="tx1"/>
                </a:solidFill>
                <a:effectLst/>
                <a:latin typeface="+mn-lt"/>
                <a:ea typeface="+mn-ea"/>
                <a:cs typeface="+mn-cs"/>
              </a:rPr>
              <a:t>6. Ask yourself if you love it.</a:t>
            </a:r>
            <a:r>
              <a:rPr lang="en-IE" sz="1200" kern="1200" dirty="0" smtClean="0">
                <a:solidFill>
                  <a:schemeClr val="tx1"/>
                </a:solidFill>
                <a:effectLst/>
                <a:latin typeface="+mn-lt"/>
                <a:ea typeface="+mn-ea"/>
                <a:cs typeface="+mn-cs"/>
              </a:rPr>
              <a:t> This may seem obvious, but sometimes we keep things we aren’t completely crazy about. Yes, sometimes we spend money on things we don’t love, and sometimes we don’t return them. But if you don’t love it, and you haven’t used it in more than 6 months, add it to the “Get Rid of It" bin.</a:t>
            </a:r>
          </a:p>
          <a:p>
            <a:endParaRPr lang="en-IE" sz="1200" kern="1200" dirty="0" smtClean="0">
              <a:solidFill>
                <a:schemeClr val="tx1"/>
              </a:solidFill>
              <a:effectLst/>
              <a:latin typeface="+mn-lt"/>
              <a:ea typeface="+mn-ea"/>
              <a:cs typeface="+mn-cs"/>
            </a:endParaRPr>
          </a:p>
          <a:p>
            <a:endParaRPr lang="en-IE"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1FAFBB3-2365-4EED-BF36-0F58824D9763}" type="slidenum">
              <a:rPr lang="en-IE" smtClean="0"/>
              <a:t>7</a:t>
            </a:fld>
            <a:endParaRPr lang="en-IE"/>
          </a:p>
        </p:txBody>
      </p:sp>
    </p:spTree>
    <p:extLst>
      <p:ext uri="{BB962C8B-B14F-4D97-AF65-F5344CB8AC3E}">
        <p14:creationId xmlns:p14="http://schemas.microsoft.com/office/powerpoint/2010/main" val="3051423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dirty="0" smtClean="0"/>
              <a:t>There are a number of different methods of decluttering.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dirty="0" smtClean="0">
                <a:solidFill>
                  <a:schemeClr val="tx1"/>
                </a:solidFill>
                <a:effectLst/>
                <a:latin typeface="+mn-lt"/>
                <a:ea typeface="+mn-ea"/>
                <a:cs typeface="+mn-cs"/>
              </a:rPr>
              <a:t>It</a:t>
            </a:r>
            <a:r>
              <a:rPr lang="en-IE" sz="1200" kern="1200" baseline="0" dirty="0" smtClean="0">
                <a:solidFill>
                  <a:schemeClr val="tx1"/>
                </a:solidFill>
                <a:effectLst/>
                <a:latin typeface="+mn-lt"/>
                <a:ea typeface="+mn-ea"/>
                <a:cs typeface="+mn-cs"/>
              </a:rPr>
              <a:t> could be useful to begin with mapping your spaces and grade them on the severity of the </a:t>
            </a:r>
            <a:r>
              <a:rPr lang="en-IE" sz="1200" kern="1200" baseline="0" dirty="0" err="1" smtClean="0">
                <a:solidFill>
                  <a:schemeClr val="tx1"/>
                </a:solidFill>
                <a:effectLst/>
                <a:latin typeface="+mn-lt"/>
                <a:ea typeface="+mn-ea"/>
                <a:cs typeface="+mn-cs"/>
              </a:rPr>
              <a:t>clutter.</a:t>
            </a:r>
            <a:r>
              <a:rPr lang="en-IE" dirty="0" err="1" smtClean="0"/>
              <a:t>For</a:t>
            </a:r>
            <a:r>
              <a:rPr lang="en-IE" dirty="0" smtClean="0"/>
              <a:t> example, on a scale of 1 – 3 (3 being the most cluttered) a particularly messy room or closet would get a 3. This will help you prioritise your time.</a:t>
            </a:r>
            <a:endParaRPr lang="en-IE"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baseline="0" dirty="0" smtClean="0">
                <a:solidFill>
                  <a:schemeClr val="tx1"/>
                </a:solidFill>
                <a:effectLst/>
                <a:latin typeface="+mn-lt"/>
                <a:ea typeface="+mn-ea"/>
                <a:cs typeface="+mn-cs"/>
              </a:rPr>
              <a:t>Begin with a small project and it will help you to get used to decluttering and also lead to less overwhelm at the overall task.</a:t>
            </a:r>
            <a:endParaRPr lang="en-I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smtClean="0"/>
              <a:t>A</a:t>
            </a:r>
            <a:r>
              <a:rPr lang="en-IE" sz="1200" baseline="0" dirty="0" smtClean="0"/>
              <a:t> useful method of decluttering is to g</a:t>
            </a:r>
            <a:r>
              <a:rPr lang="en-IE" sz="1200" dirty="0" smtClean="0"/>
              <a:t>ather three boxes or storage bins, label them as per the method shown and then use the organising tips to the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smtClean="0"/>
              <a:t>If you are unsure about your choices you can </a:t>
            </a:r>
            <a:r>
              <a:rPr lang="en-IE" sz="1200" b="1" kern="1200" dirty="0" smtClean="0">
                <a:solidFill>
                  <a:schemeClr val="tx1"/>
                </a:solidFill>
                <a:effectLst/>
                <a:latin typeface="+mn-lt"/>
                <a:ea typeface="+mn-ea"/>
                <a:cs typeface="+mn-cs"/>
              </a:rPr>
              <a:t>Sleep on it.</a:t>
            </a:r>
            <a:r>
              <a:rPr lang="en-IE" sz="1200" kern="1200" dirty="0" smtClean="0">
                <a:solidFill>
                  <a:schemeClr val="tx1"/>
                </a:solidFill>
                <a:effectLst/>
                <a:latin typeface="+mn-lt"/>
                <a:ea typeface="+mn-ea"/>
                <a:cs typeface="+mn-cs"/>
              </a:rPr>
              <a:t> After you’ve made the decision to get rid of some of the clutter in your home, sleep on it. If there’s something you can’t live without, you’ll know in the morning. You can pull it out of the junk bin and put it away</a:t>
            </a:r>
          </a:p>
          <a:p>
            <a:r>
              <a:rPr lang="en-IE" sz="1200" b="1" kern="1200" dirty="0" smtClean="0">
                <a:solidFill>
                  <a:schemeClr val="tx1"/>
                </a:solidFill>
                <a:effectLst/>
                <a:latin typeface="+mn-lt"/>
                <a:ea typeface="+mn-ea"/>
                <a:cs typeface="+mn-cs"/>
              </a:rPr>
              <a:t>Some simple tips are to Keep like things together.</a:t>
            </a:r>
            <a:r>
              <a:rPr lang="en-IE" sz="1200" kern="1200" dirty="0" smtClean="0">
                <a:solidFill>
                  <a:schemeClr val="tx1"/>
                </a:solidFill>
                <a:effectLst/>
                <a:latin typeface="+mn-lt"/>
                <a:ea typeface="+mn-ea"/>
                <a:cs typeface="+mn-cs"/>
              </a:rPr>
              <a:t> Categorizing things as you go through them is imperative to organising your home. In fact, keeping like things together forces you to organize your home. And it will make your life easier! Store like items close to where you will use them and you’ll not only know where they are when you need them, but you’ll reduce some of the little frustrations in your daily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kern="1200" dirty="0" smtClean="0">
                <a:solidFill>
                  <a:schemeClr val="tx1"/>
                </a:solidFill>
                <a:effectLst/>
                <a:latin typeface="+mn-lt"/>
                <a:ea typeface="+mn-ea"/>
                <a:cs typeface="+mn-cs"/>
              </a:rPr>
              <a:t>. Clear off flat surfaces.</a:t>
            </a:r>
            <a:r>
              <a:rPr lang="en-IE" sz="1200" kern="1200" dirty="0" smtClean="0">
                <a:solidFill>
                  <a:schemeClr val="tx1"/>
                </a:solidFill>
                <a:effectLst/>
                <a:latin typeface="+mn-lt"/>
                <a:ea typeface="+mn-ea"/>
                <a:cs typeface="+mn-cs"/>
              </a:rPr>
              <a:t> Countertops, shelves and other flat surfaces are clutter-magnets. If you need to keep a few things on the countertops, that’s OK, but make it a goal to free your flat surfaces of most clutter. Make space in drawers or add small boxes or bins to your shelves for paper items. Only keep frequently used, essential small appliances on kitchen countertops – the rest should be put away or donated if you never really use them.</a:t>
            </a:r>
          </a:p>
        </p:txBody>
      </p:sp>
      <p:sp>
        <p:nvSpPr>
          <p:cNvPr id="4" name="Slide Number Placeholder 3"/>
          <p:cNvSpPr>
            <a:spLocks noGrp="1"/>
          </p:cNvSpPr>
          <p:nvPr>
            <p:ph type="sldNum" sz="quarter" idx="10"/>
          </p:nvPr>
        </p:nvSpPr>
        <p:spPr/>
        <p:txBody>
          <a:bodyPr/>
          <a:lstStyle/>
          <a:p>
            <a:fld id="{41FAFBB3-2365-4EED-BF36-0F58824D9763}" type="slidenum">
              <a:rPr lang="en-IE" smtClean="0"/>
              <a:t>8</a:t>
            </a:fld>
            <a:endParaRPr lang="en-IE"/>
          </a:p>
        </p:txBody>
      </p:sp>
    </p:spTree>
    <p:extLst>
      <p:ext uri="{BB962C8B-B14F-4D97-AF65-F5344CB8AC3E}">
        <p14:creationId xmlns:p14="http://schemas.microsoft.com/office/powerpoint/2010/main" val="234506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  By using </a:t>
            </a:r>
            <a:r>
              <a:rPr lang="en-GB" sz="1200" b="0" i="0" kern="1200" baseline="0" dirty="0" smtClean="0">
                <a:solidFill>
                  <a:schemeClr val="tx1"/>
                </a:solidFill>
                <a:effectLst/>
                <a:latin typeface="+mn-lt"/>
                <a:ea typeface="+mn-ea"/>
                <a:cs typeface="+mn-cs"/>
              </a:rPr>
              <a:t>a 30 day challenge such as this example you are taking a </a:t>
            </a:r>
            <a:r>
              <a:rPr lang="en-GB" sz="1200" b="0" i="0" kern="1200" dirty="0" smtClean="0">
                <a:solidFill>
                  <a:schemeClr val="tx1"/>
                </a:solidFill>
                <a:effectLst/>
                <a:latin typeface="+mn-lt"/>
                <a:ea typeface="+mn-ea"/>
                <a:cs typeface="+mn-cs"/>
              </a:rPr>
              <a:t>piecemeal approach .</a:t>
            </a:r>
            <a:r>
              <a:rPr lang="en-GB" sz="1200" b="0" i="0" kern="1200" baseline="0" dirty="0" smtClean="0">
                <a:solidFill>
                  <a:schemeClr val="tx1"/>
                </a:solidFill>
                <a:effectLst/>
                <a:latin typeface="+mn-lt"/>
                <a:ea typeface="+mn-ea"/>
                <a:cs typeface="+mn-cs"/>
              </a:rPr>
              <a:t> This means that </a:t>
            </a:r>
            <a:r>
              <a:rPr lang="en-GB" sz="1200" b="0" i="0" kern="1200" dirty="0" smtClean="0">
                <a:solidFill>
                  <a:schemeClr val="tx1"/>
                </a:solidFill>
                <a:effectLst/>
                <a:latin typeface="+mn-lt"/>
                <a:ea typeface="+mn-ea"/>
                <a:cs typeface="+mn-cs"/>
              </a:rPr>
              <a:t>going day-by-day you can break down what</a:t>
            </a:r>
            <a:r>
              <a:rPr lang="en-GB" sz="1200" b="0" i="0" kern="1200" baseline="0" dirty="0" smtClean="0">
                <a:solidFill>
                  <a:schemeClr val="tx1"/>
                </a:solidFill>
                <a:effectLst/>
                <a:latin typeface="+mn-lt"/>
                <a:ea typeface="+mn-ea"/>
                <a:cs typeface="+mn-cs"/>
              </a:rPr>
              <a:t> is a large job into manageable portions</a:t>
            </a:r>
            <a:r>
              <a:rPr lang="en-GB" sz="1200" b="0" i="0" kern="1200" dirty="0" smtClean="0">
                <a:solidFill>
                  <a:schemeClr val="tx1"/>
                </a:solidFill>
                <a:effectLst/>
                <a:latin typeface="+mn-lt"/>
                <a:ea typeface="+mn-ea"/>
                <a:cs typeface="+mn-cs"/>
              </a:rPr>
              <a:t>. It includes a small task to do every day, and at the end of the month, you and your home will emerge with a totally clean slate. There are a number of 30 day challenge apps that you can get for both Android and </a:t>
            </a:r>
            <a:r>
              <a:rPr lang="en-GB" sz="1200" b="0" i="0" kern="1200" dirty="0" err="1" smtClean="0">
                <a:solidFill>
                  <a:schemeClr val="tx1"/>
                </a:solidFill>
                <a:effectLst/>
                <a:latin typeface="+mn-lt"/>
                <a:ea typeface="+mn-ea"/>
                <a:cs typeface="+mn-cs"/>
              </a:rPr>
              <a:t>iphones</a:t>
            </a:r>
            <a:r>
              <a:rPr lang="en-GB" sz="1200" b="0" i="0" kern="1200" dirty="0" smtClean="0">
                <a:solidFill>
                  <a:schemeClr val="tx1"/>
                </a:solidFill>
                <a:effectLst/>
                <a:latin typeface="+mn-lt"/>
                <a:ea typeface="+mn-ea"/>
                <a:cs typeface="+mn-cs"/>
              </a:rPr>
              <a:t> which</a:t>
            </a:r>
            <a:r>
              <a:rPr lang="en-GB" sz="1200" b="0" i="0" kern="1200" baseline="0" dirty="0" smtClean="0">
                <a:solidFill>
                  <a:schemeClr val="tx1"/>
                </a:solidFill>
                <a:effectLst/>
                <a:latin typeface="+mn-lt"/>
                <a:ea typeface="+mn-ea"/>
                <a:cs typeface="+mn-cs"/>
              </a:rPr>
              <a:t> will help to keep you on track.</a:t>
            </a:r>
            <a:endParaRPr lang="en-IE" dirty="0"/>
          </a:p>
        </p:txBody>
      </p:sp>
      <p:sp>
        <p:nvSpPr>
          <p:cNvPr id="4" name="Slide Number Placeholder 3"/>
          <p:cNvSpPr>
            <a:spLocks noGrp="1"/>
          </p:cNvSpPr>
          <p:nvPr>
            <p:ph type="sldNum" sz="quarter" idx="10"/>
          </p:nvPr>
        </p:nvSpPr>
        <p:spPr/>
        <p:txBody>
          <a:bodyPr/>
          <a:lstStyle/>
          <a:p>
            <a:fld id="{666DCAE1-047F-44F6-A12A-ADA3709462AB}" type="slidenum">
              <a:rPr lang="en-IE" smtClean="0"/>
              <a:t>9</a:t>
            </a:fld>
            <a:endParaRPr lang="en-IE"/>
          </a:p>
        </p:txBody>
      </p:sp>
    </p:spTree>
    <p:extLst>
      <p:ext uri="{BB962C8B-B14F-4D97-AF65-F5344CB8AC3E}">
        <p14:creationId xmlns:p14="http://schemas.microsoft.com/office/powerpoint/2010/main" val="420978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D6E8E4FE-A1EB-42C2-8CB5-4EBAA6C10876}"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223629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6E8E4FE-A1EB-42C2-8CB5-4EBAA6C10876}"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385322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6E8E4FE-A1EB-42C2-8CB5-4EBAA6C10876}"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295602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D6E8E4FE-A1EB-42C2-8CB5-4EBAA6C10876}"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1234731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E8E4FE-A1EB-42C2-8CB5-4EBAA6C10876}" type="datetimeFigureOut">
              <a:rPr lang="en-IE" smtClean="0"/>
              <a:t>08/10/2021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2311430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D6E8E4FE-A1EB-42C2-8CB5-4EBAA6C10876}" type="datetimeFigureOut">
              <a:rPr lang="en-IE" smtClean="0"/>
              <a:t>08/10/2021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411389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D6E8E4FE-A1EB-42C2-8CB5-4EBAA6C10876}" type="datetimeFigureOut">
              <a:rPr lang="en-IE" smtClean="0"/>
              <a:t>08/10/2021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330511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D6E8E4FE-A1EB-42C2-8CB5-4EBAA6C10876}" type="datetimeFigureOut">
              <a:rPr lang="en-IE" smtClean="0"/>
              <a:t>08/10/2021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2957458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8E4FE-A1EB-42C2-8CB5-4EBAA6C10876}" type="datetimeFigureOut">
              <a:rPr lang="en-IE" smtClean="0"/>
              <a:t>08/10/2021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399903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8E4FE-A1EB-42C2-8CB5-4EBAA6C10876}" type="datetimeFigureOut">
              <a:rPr lang="en-IE" smtClean="0"/>
              <a:t>08/10/2021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153349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E8E4FE-A1EB-42C2-8CB5-4EBAA6C10876}" type="datetimeFigureOut">
              <a:rPr lang="en-IE" smtClean="0"/>
              <a:t>08/10/2021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6395E793-1305-4A43-A38C-F437AE8D9D72}" type="slidenum">
              <a:rPr lang="en-IE" smtClean="0"/>
              <a:t>‹#›</a:t>
            </a:fld>
            <a:endParaRPr lang="en-IE"/>
          </a:p>
        </p:txBody>
      </p:sp>
    </p:spTree>
    <p:extLst>
      <p:ext uri="{BB962C8B-B14F-4D97-AF65-F5344CB8AC3E}">
        <p14:creationId xmlns:p14="http://schemas.microsoft.com/office/powerpoint/2010/main" val="3236381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E8E4FE-A1EB-42C2-8CB5-4EBAA6C10876}" type="datetimeFigureOut">
              <a:rPr lang="en-IE" smtClean="0"/>
              <a:t>08/10/2021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5E793-1305-4A43-A38C-F437AE8D9D72}" type="slidenum">
              <a:rPr lang="en-IE" smtClean="0"/>
              <a:t>‹#›</a:t>
            </a:fld>
            <a:endParaRPr lang="en-IE"/>
          </a:p>
        </p:txBody>
      </p:sp>
    </p:spTree>
    <p:extLst>
      <p:ext uri="{BB962C8B-B14F-4D97-AF65-F5344CB8AC3E}">
        <p14:creationId xmlns:p14="http://schemas.microsoft.com/office/powerpoint/2010/main" val="899990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mailto:home@citybin.com" TargetMode="External"/><Relationship Id="rId3" Type="http://schemas.openxmlformats.org/officeDocument/2006/relationships/slideLayout" Target="../slideLayouts/slideLayout2.xml"/><Relationship Id="rId7" Type="http://schemas.openxmlformats.org/officeDocument/2006/relationships/hyperlink" Target="http://www.barnarecycling.com/"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sales@BarnaRecycling.com&#160;" TargetMode="External"/><Relationship Id="rId5" Type="http://schemas.openxmlformats.org/officeDocument/2006/relationships/hyperlink" Target="http://www.galwaycity.ie/environment-litter-waste/recycling-centre-2" TargetMode="External"/><Relationship Id="rId10" Type="http://schemas.openxmlformats.org/officeDocument/2006/relationships/image" Target="../media/image4.png"/><Relationship Id="rId4" Type="http://schemas.openxmlformats.org/officeDocument/2006/relationships/notesSlide" Target="../notesSlides/notesSlide13.xml"/><Relationship Id="rId9" Type="http://schemas.openxmlformats.org/officeDocument/2006/relationships/hyperlink" Target="http://www.citybin.com/"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54331" y="2438400"/>
            <a:ext cx="6430885" cy="1764789"/>
          </a:xfrm>
          <a:solidFill>
            <a:schemeClr val="accent4">
              <a:lumMod val="20000"/>
              <a:lumOff val="80000"/>
            </a:schemeClr>
          </a:solidFill>
          <a:ln>
            <a:solidFill>
              <a:srgbClr val="990033"/>
            </a:solidFill>
          </a:ln>
        </p:spPr>
        <p:txBody>
          <a:bodyPr/>
          <a:lstStyle/>
          <a:p>
            <a:r>
              <a:rPr lang="en-GB" b="1" smtClean="0">
                <a:solidFill>
                  <a:srgbClr val="990033"/>
                </a:solidFill>
                <a:effectLst>
                  <a:outerShdw blurRad="38100" dist="38100" dir="2700000" algn="tl">
                    <a:srgbClr val="000000">
                      <a:alpha val="43137"/>
                    </a:srgbClr>
                  </a:outerShdw>
                </a:effectLst>
              </a:rPr>
              <a:t>Moving House</a:t>
            </a:r>
            <a:endParaRPr lang="en-IE" b="1" dirty="0">
              <a:solidFill>
                <a:srgbClr val="990033"/>
              </a:solidFill>
              <a:effectLst>
                <a:outerShdw blurRad="38100" dist="38100" dir="2700000" algn="tl">
                  <a:srgbClr val="000000">
                    <a:alpha val="43137"/>
                  </a:srgbClr>
                </a:outerShdw>
              </a:effectLst>
            </a:endParaRPr>
          </a:p>
        </p:txBody>
      </p:sp>
      <p:sp>
        <p:nvSpPr>
          <p:cNvPr id="5" name="Subtitle 4"/>
          <p:cNvSpPr>
            <a:spLocks noGrp="1"/>
          </p:cNvSpPr>
          <p:nvPr>
            <p:ph type="subTitle" idx="1"/>
          </p:nvPr>
        </p:nvSpPr>
        <p:spPr>
          <a:xfrm>
            <a:off x="1454331" y="4536940"/>
            <a:ext cx="6430885" cy="1655762"/>
          </a:xfrm>
          <a:pattFill prst="pct70">
            <a:fgClr>
              <a:schemeClr val="accent4">
                <a:lumMod val="20000"/>
                <a:lumOff val="80000"/>
              </a:schemeClr>
            </a:fgClr>
            <a:bgClr>
              <a:schemeClr val="bg1"/>
            </a:bgClr>
          </a:pattFill>
          <a:ln>
            <a:solidFill>
              <a:srgbClr val="990033"/>
            </a:solidFill>
          </a:ln>
        </p:spPr>
        <p:txBody>
          <a:bodyPr/>
          <a:lstStyle/>
          <a:p>
            <a:r>
              <a:rPr lang="en-GB" b="1" smtClean="0">
                <a:solidFill>
                  <a:srgbClr val="990033"/>
                </a:solidFill>
                <a:effectLst>
                  <a:outerShdw blurRad="38100" dist="38100" dir="2700000" algn="tl">
                    <a:srgbClr val="000000">
                      <a:alpha val="43137"/>
                    </a:srgbClr>
                  </a:outerShdw>
                </a:effectLst>
              </a:rPr>
              <a:t>A guide to organising your House Move</a:t>
            </a:r>
            <a:endParaRPr lang="en-IE" b="1" dirty="0">
              <a:solidFill>
                <a:srgbClr val="990033"/>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5"/>
          <a:stretch>
            <a:fillRect/>
          </a:stretch>
        </p:blipFill>
        <p:spPr>
          <a:xfrm>
            <a:off x="6322423" y="268997"/>
            <a:ext cx="4680193" cy="1439983"/>
          </a:xfrm>
          <a:prstGeom prst="rect">
            <a:avLst/>
          </a:prstGeom>
        </p:spPr>
      </p:pic>
      <p:pic>
        <p:nvPicPr>
          <p:cNvPr id="7" name="Picture 6"/>
          <p:cNvPicPr>
            <a:picLocks noChangeAspect="1"/>
          </p:cNvPicPr>
          <p:nvPr/>
        </p:nvPicPr>
        <p:blipFill>
          <a:blip r:embed="rId6"/>
          <a:stretch>
            <a:fillRect/>
          </a:stretch>
        </p:blipFill>
        <p:spPr>
          <a:xfrm>
            <a:off x="752747" y="373238"/>
            <a:ext cx="3166110" cy="1231499"/>
          </a:xfrm>
          <a:prstGeom prst="rect">
            <a:avLst/>
          </a:prstGeom>
        </p:spPr>
      </p:pic>
      <p:pic>
        <p:nvPicPr>
          <p:cNvPr id="8" name="Picture 7"/>
          <p:cNvPicPr>
            <a:picLocks noChangeAspect="1"/>
          </p:cNvPicPr>
          <p:nvPr/>
        </p:nvPicPr>
        <p:blipFill>
          <a:blip r:embed="rId7"/>
          <a:stretch>
            <a:fillRect/>
          </a:stretch>
        </p:blipFill>
        <p:spPr>
          <a:xfrm>
            <a:off x="8307977" y="1604737"/>
            <a:ext cx="3554186" cy="29322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20455288"/>
      </p:ext>
    </p:extLst>
  </p:cSld>
  <p:clrMapOvr>
    <a:masterClrMapping/>
  </p:clrMapOvr>
  <mc:AlternateContent xmlns:mc="http://schemas.openxmlformats.org/markup-compatibility/2006" xmlns:p14="http://schemas.microsoft.com/office/powerpoint/2010/main">
    <mc:Choice Requires="p14">
      <p:transition spd="slow" p14:dur="2000" advTm="11000"/>
    </mc:Choice>
    <mc:Fallback xmlns="">
      <p:transition spd="slow" advTm="11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031875"/>
            <a:ext cx="3932237" cy="1025524"/>
          </a:xfrm>
          <a:solidFill>
            <a:schemeClr val="accent4">
              <a:lumMod val="20000"/>
              <a:lumOff val="80000"/>
            </a:schemeClr>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rPr>
              <a:t>Share the work!</a:t>
            </a:r>
            <a:endParaRPr lang="en-IE" sz="4000" b="1" dirty="0">
              <a:solidFill>
                <a:srgbClr val="990033"/>
              </a:solidFill>
              <a:effectLst>
                <a:outerShdw blurRad="38100" dist="38100" dir="2700000" algn="tl">
                  <a:srgbClr val="000000">
                    <a:alpha val="43137"/>
                  </a:srgbClr>
                </a:outerShdw>
              </a:effectLst>
            </a:endParaRPr>
          </a:p>
        </p:txBody>
      </p:sp>
      <p:sp>
        <p:nvSpPr>
          <p:cNvPr id="4" name="Text Placeholder 3"/>
          <p:cNvSpPr>
            <a:spLocks noGrp="1"/>
          </p:cNvSpPr>
          <p:nvPr>
            <p:ph type="body" sz="half" idx="2"/>
          </p:nvPr>
        </p:nvSpPr>
        <p:spPr>
          <a:xfrm>
            <a:off x="839788" y="2180630"/>
            <a:ext cx="3932237" cy="3688357"/>
          </a:xfrm>
          <a:pattFill prst="pct10">
            <a:fgClr>
              <a:schemeClr val="accent4">
                <a:lumMod val="20000"/>
                <a:lumOff val="80000"/>
              </a:schemeClr>
            </a:fgClr>
            <a:bgClr>
              <a:schemeClr val="bg1"/>
            </a:bgClr>
          </a:pattFill>
          <a:ln>
            <a:solidFill>
              <a:srgbClr val="990033"/>
            </a:solidFill>
          </a:ln>
        </p:spPr>
        <p:txBody>
          <a:bodyPr/>
          <a:lstStyle/>
          <a:p>
            <a:endParaRPr lang="en-IE" dirty="0" smtClean="0"/>
          </a:p>
          <a:p>
            <a:endParaRPr lang="en-IE" dirty="0"/>
          </a:p>
          <a:p>
            <a:endParaRPr lang="en-IE" dirty="0" smtClean="0"/>
          </a:p>
          <a:p>
            <a:pPr marL="285750" indent="-285750">
              <a:buFont typeface="Wingdings" panose="05000000000000000000" pitchFamily="2" charset="2"/>
              <a:buChar char="v"/>
            </a:pPr>
            <a:r>
              <a:rPr lang="en-IE" sz="1800" dirty="0"/>
              <a:t> </a:t>
            </a:r>
            <a:r>
              <a:rPr lang="en-IE" sz="1800" dirty="0" smtClean="0"/>
              <a:t>This is a task for everyone who lives in your home.  It is a good idea if everyone who can, takes a role in decluttering their own belongings. </a:t>
            </a:r>
            <a:endParaRPr lang="en-IE" sz="1800" dirty="0"/>
          </a:p>
        </p:txBody>
      </p:sp>
      <p:sp>
        <p:nvSpPr>
          <p:cNvPr id="7" name="Rounded Rectangle 6"/>
          <p:cNvSpPr/>
          <p:nvPr/>
        </p:nvSpPr>
        <p:spPr>
          <a:xfrm>
            <a:off x="5883563" y="1560945"/>
            <a:ext cx="4073237" cy="15147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t>The best way to find out what we really need is to get rid of what we don’t</a:t>
            </a:r>
          </a:p>
          <a:p>
            <a:pPr algn="ctr"/>
            <a:r>
              <a:rPr lang="en-IE" dirty="0" smtClean="0"/>
              <a:t>- Marie Kondo</a:t>
            </a:r>
          </a:p>
        </p:txBody>
      </p:sp>
      <p:pic>
        <p:nvPicPr>
          <p:cNvPr id="10" name="Picture Placeholder 9"/>
          <p:cNvPicPr>
            <a:picLocks noGrp="1" noChangeAspect="1"/>
          </p:cNvPicPr>
          <p:nvPr>
            <p:ph type="pic" idx="1"/>
          </p:nvPr>
        </p:nvPicPr>
        <p:blipFill>
          <a:blip r:embed="rId5"/>
          <a:srcRect l="6889" r="6889"/>
          <a:stretch>
            <a:fillRect/>
          </a:stretch>
        </p:blipFill>
        <p:spPr>
          <a:xfrm>
            <a:off x="5183188" y="1031875"/>
            <a:ext cx="6172200" cy="4873625"/>
          </a:xfrm>
          <a:prstGeom prst="rect">
            <a:avLst/>
          </a:prstGeom>
          <a:blipFill>
            <a:blip r:embed="rId6" cstate="print">
              <a:extLst>
                <a:ext uri="{28A0092B-C50C-407E-A947-70E740481C1C}">
                  <a14:useLocalDpi xmlns:a14="http://schemas.microsoft.com/office/drawing/2010/main" val="0"/>
                </a:ext>
              </a:extLst>
            </a:blip>
            <a:stretch>
              <a:fillRect/>
            </a:stretch>
          </a:blipFill>
          <a:ln>
            <a:solidFill>
              <a:srgbClr val="990033"/>
            </a:solidFill>
          </a:ln>
        </p:spPr>
      </p:pic>
      <p:sp>
        <p:nvSpPr>
          <p:cNvPr id="11" name="TextBox 10"/>
          <p:cNvSpPr txBox="1"/>
          <p:nvPr/>
        </p:nvSpPr>
        <p:spPr>
          <a:xfrm>
            <a:off x="5403273" y="1257300"/>
            <a:ext cx="5800436" cy="923330"/>
          </a:xfrm>
          <a:prstGeom prst="rect">
            <a:avLst/>
          </a:prstGeom>
          <a:noFill/>
          <a:ln>
            <a:solidFill>
              <a:srgbClr val="990033"/>
            </a:solidFill>
          </a:ln>
        </p:spPr>
        <p:txBody>
          <a:bodyPr wrap="square" rtlCol="0">
            <a:spAutoFit/>
          </a:bodyPr>
          <a:lstStyle/>
          <a:p>
            <a:r>
              <a:rPr lang="en-IE" dirty="0" smtClean="0">
                <a:solidFill>
                  <a:schemeClr val="accent4">
                    <a:lumMod val="20000"/>
                    <a:lumOff val="80000"/>
                  </a:schemeClr>
                </a:solidFill>
              </a:rPr>
              <a:t>The best way to find out what you really need is to get rid of what you don’t</a:t>
            </a:r>
          </a:p>
          <a:p>
            <a:pPr algn="r"/>
            <a:r>
              <a:rPr lang="en-IE" dirty="0" smtClean="0">
                <a:solidFill>
                  <a:schemeClr val="accent4">
                    <a:lumMod val="20000"/>
                    <a:lumOff val="80000"/>
                  </a:schemeClr>
                </a:solidFill>
              </a:rPr>
              <a:t>- Marie Kondo</a:t>
            </a:r>
            <a:endParaRPr lang="en-IE" dirty="0">
              <a:solidFill>
                <a:schemeClr val="accent4">
                  <a:lumMod val="20000"/>
                  <a:lumOff val="80000"/>
                </a:schemeClr>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9151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1325" fill="hold"/>
                                        <p:tgtEl>
                                          <p:spTgt spid="5"/>
                                        </p:tgtEl>
                                      </p:cBhvr>
                                    </p:cmd>
                                  </p:childTnLst>
                                </p:cTn>
                              </p:par>
                            </p:childTnLst>
                          </p:cTn>
                        </p:par>
                      </p:childTnLst>
                    </p:cTn>
                  </p:par>
                </p:childTnLst>
              </p:cTn>
              <p:nextCondLst>
                <p:cond evt="onClick" delay="0">
                  <p:tgtEl>
                    <p:spTgt spid="5"/>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fontScale="90000"/>
          </a:bodyPr>
          <a:lstStyle/>
          <a:p>
            <a:r>
              <a:rPr lang="en-GB" dirty="0" smtClean="0">
                <a:solidFill>
                  <a:srgbClr val="990033"/>
                </a:solidFill>
              </a:rPr>
              <a:t/>
            </a:r>
            <a:br>
              <a:rPr lang="en-GB" dirty="0" smtClean="0">
                <a:solidFill>
                  <a:srgbClr val="990033"/>
                </a:solidFill>
              </a:rPr>
            </a:br>
            <a:r>
              <a:rPr lang="en-GB" b="1" dirty="0" smtClean="0">
                <a:solidFill>
                  <a:srgbClr val="990033"/>
                </a:solidFill>
                <a:effectLst>
                  <a:outerShdw blurRad="38100" dist="38100" dir="2700000" algn="tl">
                    <a:srgbClr val="000000">
                      <a:alpha val="43137"/>
                    </a:srgbClr>
                  </a:outerShdw>
                </a:effectLst>
              </a:rPr>
              <a:t>Waste Management: Options </a:t>
            </a:r>
            <a:r>
              <a:rPr lang="en-GB" b="1" dirty="0">
                <a:solidFill>
                  <a:srgbClr val="990033"/>
                </a:solidFill>
                <a:effectLst>
                  <a:outerShdw blurRad="38100" dist="38100" dir="2700000" algn="tl">
                    <a:srgbClr val="000000">
                      <a:alpha val="43137"/>
                    </a:srgbClr>
                  </a:outerShdw>
                </a:effectLst>
              </a:rPr>
              <a:t>for disposing of </a:t>
            </a:r>
            <a:r>
              <a:rPr lang="en-GB" b="1" dirty="0" smtClean="0">
                <a:solidFill>
                  <a:srgbClr val="990033"/>
                </a:solidFill>
                <a:effectLst>
                  <a:outerShdw blurRad="38100" dist="38100" dir="2700000" algn="tl">
                    <a:srgbClr val="000000">
                      <a:alpha val="43137"/>
                    </a:srgbClr>
                  </a:outerShdw>
                </a:effectLst>
              </a:rPr>
              <a:t>the “Get Rid of It" box.</a:t>
            </a:r>
            <a:br>
              <a:rPr lang="en-GB" b="1" dirty="0" smtClean="0">
                <a:solidFill>
                  <a:srgbClr val="990033"/>
                </a:solidFill>
                <a:effectLst>
                  <a:outerShdw blurRad="38100" dist="38100" dir="2700000" algn="tl">
                    <a:srgbClr val="000000">
                      <a:alpha val="43137"/>
                    </a:srgbClr>
                  </a:outerShdw>
                </a:effectLst>
              </a:rPr>
            </a:br>
            <a:endParaRPr lang="en-IE" b="1" dirty="0">
              <a:solidFill>
                <a:srgbClr val="990033"/>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825624"/>
            <a:ext cx="10515600" cy="4833995"/>
          </a:xfrm>
          <a:ln>
            <a:solidFill>
              <a:srgbClr val="990033"/>
            </a:solidFill>
          </a:ln>
        </p:spPr>
        <p:txBody>
          <a:bodyPr>
            <a:normAutofit/>
          </a:bodyPr>
          <a:lstStyle/>
          <a:p>
            <a:pPr lvl="0">
              <a:buFont typeface="Wingdings" panose="05000000000000000000" pitchFamily="2" charset="2"/>
              <a:buChar char="v"/>
            </a:pPr>
            <a:r>
              <a:rPr lang="en-IE" sz="1800" b="1" dirty="0" smtClean="0"/>
              <a:t>Recycle</a:t>
            </a:r>
            <a:r>
              <a:rPr lang="en-IE" sz="1800" b="1" dirty="0"/>
              <a:t>:</a:t>
            </a:r>
            <a:r>
              <a:rPr lang="en-IE" sz="1800" dirty="0"/>
              <a:t> </a:t>
            </a:r>
            <a:r>
              <a:rPr lang="en-IE" sz="1800" dirty="0" smtClean="0"/>
              <a:t>Recyclable, </a:t>
            </a:r>
            <a:r>
              <a:rPr lang="en-IE" sz="1800" dirty="0"/>
              <a:t>plastics and paper can go straight into your recycling </a:t>
            </a:r>
            <a:r>
              <a:rPr lang="en-IE" sz="1800" dirty="0" smtClean="0"/>
              <a:t>bin. </a:t>
            </a:r>
            <a:r>
              <a:rPr lang="en-IE" sz="1800" dirty="0"/>
              <a:t>Otherwise put your recyclables in bags so you can transport the waste to the nearest recycling drop off </a:t>
            </a:r>
            <a:r>
              <a:rPr lang="en-IE" sz="1800" dirty="0" smtClean="0"/>
              <a:t>location. Glass must be disposed of at the nearest bottle bank</a:t>
            </a:r>
            <a:endParaRPr lang="en-IE" sz="1800" dirty="0"/>
          </a:p>
          <a:p>
            <a:endParaRPr lang="en-IE" dirty="0"/>
          </a:p>
          <a:p>
            <a:endParaRPr lang="en-IE" dirty="0"/>
          </a:p>
        </p:txBody>
      </p:sp>
      <p:sp>
        <p:nvSpPr>
          <p:cNvPr id="5" name="Rectangle 4"/>
          <p:cNvSpPr/>
          <p:nvPr/>
        </p:nvSpPr>
        <p:spPr>
          <a:xfrm>
            <a:off x="5584723" y="3608440"/>
            <a:ext cx="5289754" cy="2536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p:cNvPicPr>
            <a:picLocks noChangeAspect="1"/>
          </p:cNvPicPr>
          <p:nvPr/>
        </p:nvPicPr>
        <p:blipFill>
          <a:blip r:embed="rId5"/>
          <a:stretch>
            <a:fillRect/>
          </a:stretch>
        </p:blipFill>
        <p:spPr>
          <a:xfrm>
            <a:off x="5300111" y="3160516"/>
            <a:ext cx="5715000" cy="3406539"/>
          </a:xfrm>
          <a:prstGeom prst="rect">
            <a:avLst/>
          </a:prstGeom>
          <a:pattFill prst="pct25">
            <a:fgClr>
              <a:schemeClr val="accent4">
                <a:lumMod val="20000"/>
                <a:lumOff val="80000"/>
              </a:schemeClr>
            </a:fgClr>
            <a:bgClr>
              <a:srgbClr val="C00000"/>
            </a:bgClr>
          </a:pattFill>
        </p:spPr>
      </p:pic>
      <p:sp>
        <p:nvSpPr>
          <p:cNvPr id="8" name="Flowchart: Process 7"/>
          <p:cNvSpPr/>
          <p:nvPr/>
        </p:nvSpPr>
        <p:spPr>
          <a:xfrm>
            <a:off x="8235107" y="3662699"/>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Flowchart: Process 8"/>
          <p:cNvSpPr/>
          <p:nvPr/>
        </p:nvSpPr>
        <p:spPr>
          <a:xfrm>
            <a:off x="8213464" y="3921043"/>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Flowchart: Process 9"/>
          <p:cNvSpPr/>
          <p:nvPr/>
        </p:nvSpPr>
        <p:spPr>
          <a:xfrm>
            <a:off x="8225470" y="4156548"/>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Flowchart: Process 10"/>
          <p:cNvSpPr/>
          <p:nvPr/>
        </p:nvSpPr>
        <p:spPr>
          <a:xfrm>
            <a:off x="8213463" y="4404022"/>
            <a:ext cx="225383"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lowchart: Process 11"/>
          <p:cNvSpPr/>
          <p:nvPr/>
        </p:nvSpPr>
        <p:spPr>
          <a:xfrm>
            <a:off x="8225470" y="4673625"/>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3" name="Picture 12"/>
          <p:cNvPicPr>
            <a:picLocks noChangeAspect="1"/>
          </p:cNvPicPr>
          <p:nvPr/>
        </p:nvPicPr>
        <p:blipFill>
          <a:blip r:embed="rId6"/>
          <a:stretch>
            <a:fillRect/>
          </a:stretch>
        </p:blipFill>
        <p:spPr>
          <a:xfrm>
            <a:off x="8225470" y="4910068"/>
            <a:ext cx="201185" cy="152413"/>
          </a:xfrm>
          <a:prstGeom prst="rect">
            <a:avLst/>
          </a:prstGeom>
        </p:spPr>
      </p:pic>
      <p:pic>
        <p:nvPicPr>
          <p:cNvPr id="14" name="Picture 13"/>
          <p:cNvPicPr>
            <a:picLocks noChangeAspect="1"/>
          </p:cNvPicPr>
          <p:nvPr/>
        </p:nvPicPr>
        <p:blipFill>
          <a:blip r:embed="rId6"/>
          <a:stretch>
            <a:fillRect/>
          </a:stretch>
        </p:blipFill>
        <p:spPr>
          <a:xfrm>
            <a:off x="8237662" y="5166944"/>
            <a:ext cx="201185" cy="152413"/>
          </a:xfrm>
          <a:prstGeom prst="rect">
            <a:avLst/>
          </a:prstGeom>
        </p:spPr>
      </p:pic>
      <p:pic>
        <p:nvPicPr>
          <p:cNvPr id="15" name="Picture 14"/>
          <p:cNvPicPr>
            <a:picLocks noChangeAspect="1"/>
          </p:cNvPicPr>
          <p:nvPr/>
        </p:nvPicPr>
        <p:blipFill>
          <a:blip r:embed="rId6"/>
          <a:stretch>
            <a:fillRect/>
          </a:stretch>
        </p:blipFill>
        <p:spPr>
          <a:xfrm>
            <a:off x="8237662" y="5430422"/>
            <a:ext cx="201185" cy="152413"/>
          </a:xfrm>
          <a:prstGeom prst="rect">
            <a:avLst/>
          </a:prstGeom>
        </p:spPr>
      </p:pic>
      <p:pic>
        <p:nvPicPr>
          <p:cNvPr id="16" name="Picture 15"/>
          <p:cNvPicPr>
            <a:picLocks noChangeAspect="1"/>
          </p:cNvPicPr>
          <p:nvPr/>
        </p:nvPicPr>
        <p:blipFill>
          <a:blip r:embed="rId6"/>
          <a:stretch>
            <a:fillRect/>
          </a:stretch>
        </p:blipFill>
        <p:spPr>
          <a:xfrm>
            <a:off x="8237662" y="5935490"/>
            <a:ext cx="201185" cy="152413"/>
          </a:xfrm>
          <a:prstGeom prst="rect">
            <a:avLst/>
          </a:prstGeom>
        </p:spPr>
      </p:pic>
      <p:pic>
        <p:nvPicPr>
          <p:cNvPr id="17" name="Picture 16"/>
          <p:cNvPicPr>
            <a:picLocks noChangeAspect="1"/>
          </p:cNvPicPr>
          <p:nvPr/>
        </p:nvPicPr>
        <p:blipFill>
          <a:blip r:embed="rId6"/>
          <a:stretch>
            <a:fillRect/>
          </a:stretch>
        </p:blipFill>
        <p:spPr>
          <a:xfrm>
            <a:off x="8237662" y="5687298"/>
            <a:ext cx="201185" cy="152413"/>
          </a:xfrm>
          <a:prstGeom prst="rect">
            <a:avLst/>
          </a:prstGeom>
        </p:spPr>
      </p:pic>
      <p:sp>
        <p:nvSpPr>
          <p:cNvPr id="20" name="TextBox 19"/>
          <p:cNvSpPr txBox="1"/>
          <p:nvPr/>
        </p:nvSpPr>
        <p:spPr>
          <a:xfrm>
            <a:off x="5656441" y="3503614"/>
            <a:ext cx="2130194" cy="2751522"/>
          </a:xfrm>
          <a:prstGeom prst="rect">
            <a:avLst/>
          </a:prstGeom>
          <a:solidFill>
            <a:schemeClr val="bg1"/>
          </a:solidFill>
        </p:spPr>
        <p:txBody>
          <a:bodyPr wrap="square" rtlCol="0">
            <a:spAutoFit/>
          </a:bodyPr>
          <a:lstStyle/>
          <a:p>
            <a:pPr marL="228600" lvl="0" indent="-228600">
              <a:lnSpc>
                <a:spcPct val="90000"/>
              </a:lnSpc>
              <a:spcBef>
                <a:spcPts val="1000"/>
              </a:spcBef>
              <a:buFont typeface="Wingdings" panose="05000000000000000000" pitchFamily="2" charset="2"/>
              <a:buChar char="v"/>
            </a:pPr>
            <a:r>
              <a:rPr lang="en-IE" sz="1600" dirty="0">
                <a:solidFill>
                  <a:prstClr val="black"/>
                </a:solidFill>
              </a:rPr>
              <a:t>Galway City council offer a bulky goods collection service (</a:t>
            </a:r>
            <a:r>
              <a:rPr lang="en-IE" sz="1400" dirty="0">
                <a:solidFill>
                  <a:prstClr val="black"/>
                </a:solidFill>
              </a:rPr>
              <a:t>subject to Covid 19 restrictions</a:t>
            </a:r>
            <a:r>
              <a:rPr lang="en-IE" sz="1600" dirty="0">
                <a:solidFill>
                  <a:prstClr val="black"/>
                </a:solidFill>
              </a:rPr>
              <a:t>). It is </a:t>
            </a:r>
            <a:r>
              <a:rPr lang="en-IE" sz="1600" dirty="0" smtClean="0">
                <a:solidFill>
                  <a:prstClr val="black"/>
                </a:solidFill>
              </a:rPr>
              <a:t>intended </a:t>
            </a:r>
            <a:r>
              <a:rPr lang="en-IE" sz="1600" dirty="0">
                <a:solidFill>
                  <a:prstClr val="black"/>
                </a:solidFill>
              </a:rPr>
              <a:t>for </a:t>
            </a:r>
            <a:r>
              <a:rPr lang="en-IE" sz="1600" dirty="0" smtClean="0">
                <a:solidFill>
                  <a:prstClr val="black"/>
                </a:solidFill>
              </a:rPr>
              <a:t>households </a:t>
            </a:r>
            <a:r>
              <a:rPr lang="en-IE" sz="1600" dirty="0">
                <a:solidFill>
                  <a:prstClr val="black"/>
                </a:solidFill>
              </a:rPr>
              <a:t>who wish to dispose of </a:t>
            </a:r>
            <a:r>
              <a:rPr lang="en-IE" sz="1600" dirty="0" smtClean="0">
                <a:solidFill>
                  <a:prstClr val="black"/>
                </a:solidFill>
              </a:rPr>
              <a:t>household </a:t>
            </a:r>
            <a:r>
              <a:rPr lang="en-IE" sz="1600" dirty="0">
                <a:solidFill>
                  <a:prstClr val="black"/>
                </a:solidFill>
              </a:rPr>
              <a:t>items such as furniture or large electrical items</a:t>
            </a:r>
            <a:r>
              <a:rPr lang="en-IE" sz="1100" dirty="0">
                <a:solidFill>
                  <a:prstClr val="black"/>
                </a:solidFill>
              </a:rPr>
              <a:t>. </a:t>
            </a:r>
            <a:endParaRPr lang="en-IE" sz="2600" dirty="0">
              <a:solidFill>
                <a:prstClr val="black"/>
              </a:solidFill>
            </a:endParaRPr>
          </a:p>
        </p:txBody>
      </p:sp>
      <p:sp>
        <p:nvSpPr>
          <p:cNvPr id="21" name="TextBox 20"/>
          <p:cNvSpPr txBox="1"/>
          <p:nvPr/>
        </p:nvSpPr>
        <p:spPr>
          <a:xfrm>
            <a:off x="8506241" y="3501040"/>
            <a:ext cx="2269096" cy="2751522"/>
          </a:xfrm>
          <a:prstGeom prst="rect">
            <a:avLst/>
          </a:prstGeom>
          <a:solidFill>
            <a:schemeClr val="bg1"/>
          </a:solidFill>
        </p:spPr>
        <p:txBody>
          <a:bodyPr wrap="square" rtlCol="0">
            <a:spAutoFit/>
          </a:bodyPr>
          <a:lstStyle/>
          <a:p>
            <a:pPr marL="228600" lvl="0" indent="-228600">
              <a:lnSpc>
                <a:spcPct val="90000"/>
              </a:lnSpc>
              <a:spcBef>
                <a:spcPts val="1000"/>
              </a:spcBef>
              <a:buFont typeface="Wingdings" panose="05000000000000000000" pitchFamily="2" charset="2"/>
              <a:buChar char="v"/>
            </a:pPr>
            <a:r>
              <a:rPr lang="en-IE" sz="1600" dirty="0">
                <a:solidFill>
                  <a:prstClr val="black"/>
                </a:solidFill>
              </a:rPr>
              <a:t>You can contact Galway City Council on</a:t>
            </a:r>
            <a:r>
              <a:rPr lang="en-IE" sz="1600" i="1" dirty="0">
                <a:solidFill>
                  <a:prstClr val="black"/>
                </a:solidFill>
              </a:rPr>
              <a:t> 091-536400 </a:t>
            </a:r>
            <a:r>
              <a:rPr lang="en-IE" sz="1600" dirty="0">
                <a:solidFill>
                  <a:prstClr val="black"/>
                </a:solidFill>
              </a:rPr>
              <a:t>to arrange collection of your item which is to be left on the kerbside as close as is possible to the front access gate by 8am on the morning of the allocated collection </a:t>
            </a:r>
            <a:r>
              <a:rPr lang="en-IE" sz="1600" dirty="0" smtClean="0">
                <a:solidFill>
                  <a:prstClr val="black"/>
                </a:solidFill>
              </a:rPr>
              <a:t>date</a:t>
            </a:r>
            <a:r>
              <a:rPr lang="en-IE" sz="1400" dirty="0" smtClean="0">
                <a:solidFill>
                  <a:prstClr val="black"/>
                </a:solidFill>
              </a:rPr>
              <a:t>.</a:t>
            </a:r>
          </a:p>
        </p:txBody>
      </p:sp>
      <p:sp>
        <p:nvSpPr>
          <p:cNvPr id="22" name="Flowchart: Process 21"/>
          <p:cNvSpPr/>
          <p:nvPr/>
        </p:nvSpPr>
        <p:spPr>
          <a:xfrm>
            <a:off x="7917451" y="3646246"/>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Flowchart: Process 22"/>
          <p:cNvSpPr/>
          <p:nvPr/>
        </p:nvSpPr>
        <p:spPr>
          <a:xfrm>
            <a:off x="7927269" y="3928029"/>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lowchart: Process 23"/>
          <p:cNvSpPr/>
          <p:nvPr/>
        </p:nvSpPr>
        <p:spPr>
          <a:xfrm>
            <a:off x="7929559" y="4173858"/>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Flowchart: Process 24"/>
          <p:cNvSpPr/>
          <p:nvPr/>
        </p:nvSpPr>
        <p:spPr>
          <a:xfrm>
            <a:off x="7936548" y="4404022"/>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lowchart: Process 25"/>
          <p:cNvSpPr/>
          <p:nvPr/>
        </p:nvSpPr>
        <p:spPr>
          <a:xfrm>
            <a:off x="7944699" y="4673625"/>
            <a:ext cx="193638" cy="146530"/>
          </a:xfrm>
          <a:prstGeom prst="flowChartProcess">
            <a:avLst/>
          </a:prstGeom>
          <a:solidFill>
            <a:schemeClr val="bg1"/>
          </a:solidFill>
          <a:ln w="3175">
            <a:solidFill>
              <a:schemeClr val="tx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7" name="Picture 26"/>
          <p:cNvPicPr>
            <a:picLocks noChangeAspect="1"/>
          </p:cNvPicPr>
          <p:nvPr/>
        </p:nvPicPr>
        <p:blipFill>
          <a:blip r:embed="rId6"/>
          <a:stretch>
            <a:fillRect/>
          </a:stretch>
        </p:blipFill>
        <p:spPr>
          <a:xfrm>
            <a:off x="7937152" y="4919301"/>
            <a:ext cx="201185" cy="152413"/>
          </a:xfrm>
          <a:prstGeom prst="rect">
            <a:avLst/>
          </a:prstGeom>
        </p:spPr>
      </p:pic>
      <p:pic>
        <p:nvPicPr>
          <p:cNvPr id="28" name="Picture 27"/>
          <p:cNvPicPr>
            <a:picLocks noChangeAspect="1"/>
          </p:cNvPicPr>
          <p:nvPr/>
        </p:nvPicPr>
        <p:blipFill>
          <a:blip r:embed="rId6"/>
          <a:stretch>
            <a:fillRect/>
          </a:stretch>
        </p:blipFill>
        <p:spPr>
          <a:xfrm>
            <a:off x="7932060" y="5151202"/>
            <a:ext cx="216162" cy="152413"/>
          </a:xfrm>
          <a:prstGeom prst="rect">
            <a:avLst/>
          </a:prstGeom>
        </p:spPr>
      </p:pic>
      <p:pic>
        <p:nvPicPr>
          <p:cNvPr id="29" name="Picture 28"/>
          <p:cNvPicPr>
            <a:picLocks noChangeAspect="1"/>
          </p:cNvPicPr>
          <p:nvPr/>
        </p:nvPicPr>
        <p:blipFill>
          <a:blip r:embed="rId6"/>
          <a:stretch>
            <a:fillRect/>
          </a:stretch>
        </p:blipFill>
        <p:spPr>
          <a:xfrm>
            <a:off x="7944065" y="5410277"/>
            <a:ext cx="217227" cy="152413"/>
          </a:xfrm>
          <a:prstGeom prst="rect">
            <a:avLst/>
          </a:prstGeom>
        </p:spPr>
      </p:pic>
      <p:pic>
        <p:nvPicPr>
          <p:cNvPr id="32" name="Picture 31"/>
          <p:cNvPicPr>
            <a:picLocks noChangeAspect="1"/>
          </p:cNvPicPr>
          <p:nvPr/>
        </p:nvPicPr>
        <p:blipFill>
          <a:blip r:embed="rId6"/>
          <a:stretch>
            <a:fillRect/>
          </a:stretch>
        </p:blipFill>
        <p:spPr>
          <a:xfrm>
            <a:off x="7956426" y="5672364"/>
            <a:ext cx="201185" cy="152413"/>
          </a:xfrm>
          <a:prstGeom prst="rect">
            <a:avLst/>
          </a:prstGeom>
        </p:spPr>
      </p:pic>
      <p:pic>
        <p:nvPicPr>
          <p:cNvPr id="33" name="Picture 32"/>
          <p:cNvPicPr>
            <a:picLocks noChangeAspect="1"/>
          </p:cNvPicPr>
          <p:nvPr/>
        </p:nvPicPr>
        <p:blipFill>
          <a:blip r:embed="rId6"/>
          <a:stretch>
            <a:fillRect/>
          </a:stretch>
        </p:blipFill>
        <p:spPr>
          <a:xfrm>
            <a:off x="7938191" y="5941803"/>
            <a:ext cx="201185" cy="152413"/>
          </a:xfrm>
          <a:prstGeom prst="rect">
            <a:avLst/>
          </a:prstGeom>
        </p:spPr>
      </p:pic>
      <p:sp>
        <p:nvSpPr>
          <p:cNvPr id="18" name="Block Arc 17"/>
          <p:cNvSpPr/>
          <p:nvPr/>
        </p:nvSpPr>
        <p:spPr>
          <a:xfrm>
            <a:off x="8052678" y="3976745"/>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30" name="Block Arc 29"/>
          <p:cNvSpPr/>
          <p:nvPr/>
        </p:nvSpPr>
        <p:spPr>
          <a:xfrm>
            <a:off x="8034326" y="4221255"/>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31" name="Block Arc 30"/>
          <p:cNvSpPr/>
          <p:nvPr/>
        </p:nvSpPr>
        <p:spPr>
          <a:xfrm>
            <a:off x="8052678" y="4453354"/>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34" name="Block Arc 33"/>
          <p:cNvSpPr/>
          <p:nvPr/>
        </p:nvSpPr>
        <p:spPr>
          <a:xfrm>
            <a:off x="8052678" y="4740854"/>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36" name="Block Arc 35"/>
          <p:cNvSpPr/>
          <p:nvPr/>
        </p:nvSpPr>
        <p:spPr>
          <a:xfrm>
            <a:off x="8037800" y="4961296"/>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38" name="Block Arc 37"/>
          <p:cNvSpPr/>
          <p:nvPr/>
        </p:nvSpPr>
        <p:spPr>
          <a:xfrm>
            <a:off x="8070346" y="5206651"/>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39" name="Block Arc 38"/>
          <p:cNvSpPr/>
          <p:nvPr/>
        </p:nvSpPr>
        <p:spPr>
          <a:xfrm>
            <a:off x="8051636" y="5473274"/>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40" name="Block Arc 39"/>
          <p:cNvSpPr/>
          <p:nvPr/>
        </p:nvSpPr>
        <p:spPr>
          <a:xfrm>
            <a:off x="8058783" y="5740644"/>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41" name="Block Arc 40"/>
          <p:cNvSpPr/>
          <p:nvPr/>
        </p:nvSpPr>
        <p:spPr>
          <a:xfrm>
            <a:off x="8069545" y="5981317"/>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42" name="Block Arc 41"/>
          <p:cNvSpPr/>
          <p:nvPr/>
        </p:nvSpPr>
        <p:spPr>
          <a:xfrm>
            <a:off x="8190200" y="5113696"/>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sp>
        <p:nvSpPr>
          <p:cNvPr id="43" name="Block Arc 42"/>
          <p:cNvSpPr/>
          <p:nvPr/>
        </p:nvSpPr>
        <p:spPr>
          <a:xfrm>
            <a:off x="8040141" y="3734448"/>
            <a:ext cx="279248" cy="45719"/>
          </a:xfrm>
          <a:prstGeom prst="blockArc">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solidFill>
                <a:schemeClr val="tx1"/>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8668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10">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a:ln>
            <a:solidFill>
              <a:srgbClr val="990033"/>
            </a:solidFill>
          </a:ln>
        </p:spPr>
        <p:txBody>
          <a:bodyPr>
            <a:normAutofit/>
          </a:bodyPr>
          <a:lstStyle/>
          <a:p>
            <a:r>
              <a:rPr lang="en-GB" sz="4000" b="1" dirty="0" smtClean="0">
                <a:solidFill>
                  <a:srgbClr val="990033"/>
                </a:solidFill>
                <a:effectLst>
                  <a:outerShdw blurRad="38100" dist="38100" dir="2700000" algn="tl">
                    <a:srgbClr val="000000">
                      <a:alpha val="43137"/>
                    </a:srgbClr>
                  </a:outerShdw>
                </a:effectLst>
              </a:rPr>
              <a:t>Waste Management</a:t>
            </a:r>
            <a:endParaRPr lang="en-IE" sz="4000" b="1" dirty="0">
              <a:solidFill>
                <a:srgbClr val="990033"/>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pattFill prst="pct10">
            <a:fgClr>
              <a:schemeClr val="accent4">
                <a:lumMod val="20000"/>
                <a:lumOff val="80000"/>
              </a:schemeClr>
            </a:fgClr>
            <a:bgClr>
              <a:schemeClr val="bg1"/>
            </a:bgClr>
          </a:pattFill>
          <a:ln>
            <a:solidFill>
              <a:srgbClr val="990033"/>
            </a:solidFill>
          </a:ln>
        </p:spPr>
        <p:txBody>
          <a:bodyPr>
            <a:normAutofit fontScale="92500" lnSpcReduction="20000"/>
          </a:bodyPr>
          <a:lstStyle/>
          <a:p>
            <a:pPr>
              <a:lnSpc>
                <a:spcPct val="107000"/>
              </a:lnSpc>
              <a:buSzPts val="1000"/>
              <a:buFont typeface="Wingdings" panose="05000000000000000000" pitchFamily="2" charset="2"/>
              <a:buChar char="v"/>
              <a:tabLst>
                <a:tab pos="457200" algn="l"/>
              </a:tabLst>
            </a:pPr>
            <a:r>
              <a:rPr lang="en-IE" sz="2000" b="1" dirty="0">
                <a:solidFill>
                  <a:srgbClr val="222222"/>
                </a:solidFill>
                <a:ea typeface="Times New Roman" panose="02020603050405020304" pitchFamily="18" charset="0"/>
                <a:cs typeface="Times New Roman" panose="02020603050405020304" pitchFamily="18" charset="0"/>
              </a:rPr>
              <a:t>Donate or Freecycle:</a:t>
            </a:r>
            <a:r>
              <a:rPr lang="en-IE" sz="2000" dirty="0">
                <a:solidFill>
                  <a:srgbClr val="222222"/>
                </a:solidFill>
                <a:ea typeface="Times New Roman" panose="02020603050405020304" pitchFamily="18" charset="0"/>
                <a:cs typeface="Times New Roman" panose="02020603050405020304" pitchFamily="18" charset="0"/>
              </a:rPr>
              <a:t> </a:t>
            </a:r>
            <a:r>
              <a:rPr lang="en-IE" sz="2000" dirty="0" smtClean="0">
                <a:solidFill>
                  <a:srgbClr val="222222"/>
                </a:solidFill>
                <a:ea typeface="Times New Roman" panose="02020603050405020304" pitchFamily="18" charset="0"/>
                <a:cs typeface="Times New Roman" panose="02020603050405020304" pitchFamily="18" charset="0"/>
              </a:rPr>
              <a:t>Clothes</a:t>
            </a:r>
            <a:r>
              <a:rPr lang="en-IE" sz="2000" dirty="0">
                <a:solidFill>
                  <a:srgbClr val="222222"/>
                </a:solidFill>
                <a:ea typeface="Times New Roman" panose="02020603050405020304" pitchFamily="18" charset="0"/>
                <a:cs typeface="Times New Roman" panose="02020603050405020304" pitchFamily="18" charset="0"/>
              </a:rPr>
              <a:t>, shoes and other household items in good condition can be donated to a number of local charities. Your closest Charity shops include:</a:t>
            </a:r>
            <a:endParaRPr lang="en-IE" sz="2000" dirty="0">
              <a:solidFill>
                <a:srgbClr val="222222"/>
              </a:solidFill>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2100" dirty="0" smtClean="0">
                <a:solidFill>
                  <a:srgbClr val="222222"/>
                </a:solidFill>
                <a:ea typeface="Times New Roman" panose="02020603050405020304" pitchFamily="18" charset="0"/>
                <a:cs typeface="Times New Roman" panose="02020603050405020304" pitchFamily="18" charset="0"/>
              </a:rPr>
              <a:t>    St </a:t>
            </a:r>
            <a:r>
              <a:rPr lang="en-IE" sz="2100" dirty="0">
                <a:solidFill>
                  <a:srgbClr val="222222"/>
                </a:solidFill>
                <a:ea typeface="Times New Roman" panose="02020603050405020304" pitchFamily="18" charset="0"/>
                <a:cs typeface="Times New Roman" panose="02020603050405020304" pitchFamily="18" charset="0"/>
              </a:rPr>
              <a:t>Vincent de Paul </a:t>
            </a:r>
            <a:r>
              <a:rPr lang="en-IE" sz="2100" dirty="0" err="1" smtClean="0">
                <a:solidFill>
                  <a:srgbClr val="222222"/>
                </a:solidFill>
                <a:ea typeface="Times New Roman" panose="02020603050405020304" pitchFamily="18" charset="0"/>
                <a:cs typeface="Times New Roman" panose="02020603050405020304" pitchFamily="18" charset="0"/>
              </a:rPr>
              <a:t>Mervue</a:t>
            </a:r>
            <a:r>
              <a:rPr lang="en-IE" sz="2100" dirty="0" smtClean="0">
                <a:solidFill>
                  <a:srgbClr val="222222"/>
                </a:solidFill>
                <a:ea typeface="Times New Roman" panose="02020603050405020304" pitchFamily="18" charset="0"/>
                <a:cs typeface="Times New Roman" panose="02020603050405020304" pitchFamily="18" charset="0"/>
              </a:rPr>
              <a:t>.</a:t>
            </a:r>
            <a:endParaRPr lang="en-IE" sz="2100" dirty="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2100" dirty="0" smtClean="0">
                <a:solidFill>
                  <a:srgbClr val="222222"/>
                </a:solidFill>
                <a:ea typeface="Times New Roman" panose="02020603050405020304" pitchFamily="18" charset="0"/>
                <a:cs typeface="Times New Roman" panose="02020603050405020304" pitchFamily="18" charset="0"/>
              </a:rPr>
              <a:t>    Age action, </a:t>
            </a:r>
            <a:r>
              <a:rPr lang="en-IE" sz="2100" dirty="0">
                <a:solidFill>
                  <a:srgbClr val="222222"/>
                </a:solidFill>
                <a:ea typeface="Times New Roman" panose="02020603050405020304" pitchFamily="18" charset="0"/>
                <a:cs typeface="Times New Roman" panose="02020603050405020304" pitchFamily="18" charset="0"/>
              </a:rPr>
              <a:t>Francis St, </a:t>
            </a:r>
            <a:r>
              <a:rPr lang="en-IE" sz="2100" dirty="0" smtClean="0">
                <a:solidFill>
                  <a:srgbClr val="222222"/>
                </a:solidFill>
                <a:ea typeface="Times New Roman" panose="02020603050405020304" pitchFamily="18" charset="0"/>
                <a:cs typeface="Times New Roman" panose="02020603050405020304" pitchFamily="18" charset="0"/>
              </a:rPr>
              <a:t>Galway.</a:t>
            </a:r>
            <a:endParaRPr lang="en-IE" sz="2100" dirty="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2100" dirty="0">
                <a:solidFill>
                  <a:srgbClr val="222222"/>
                </a:solidFill>
                <a:ea typeface="Times New Roman" panose="02020603050405020304" pitchFamily="18" charset="0"/>
                <a:cs typeface="Times New Roman" panose="02020603050405020304" pitchFamily="18" charset="0"/>
              </a:rPr>
              <a:t> </a:t>
            </a:r>
            <a:r>
              <a:rPr lang="en-IE" sz="2100" dirty="0" smtClean="0">
                <a:solidFill>
                  <a:srgbClr val="222222"/>
                </a:solidFill>
                <a:ea typeface="Times New Roman" panose="02020603050405020304" pitchFamily="18" charset="0"/>
                <a:cs typeface="Times New Roman" panose="02020603050405020304" pitchFamily="18" charset="0"/>
              </a:rPr>
              <a:t>   Cope </a:t>
            </a:r>
            <a:r>
              <a:rPr lang="en-IE" sz="2100" dirty="0">
                <a:solidFill>
                  <a:srgbClr val="222222"/>
                </a:solidFill>
                <a:ea typeface="Times New Roman" panose="02020603050405020304" pitchFamily="18" charset="0"/>
                <a:cs typeface="Times New Roman" panose="02020603050405020304" pitchFamily="18" charset="0"/>
              </a:rPr>
              <a:t>Galway St, </a:t>
            </a:r>
            <a:r>
              <a:rPr lang="en-IE" sz="2100" dirty="0" smtClean="0">
                <a:solidFill>
                  <a:srgbClr val="222222"/>
                </a:solidFill>
                <a:ea typeface="Times New Roman" panose="02020603050405020304" pitchFamily="18" charset="0"/>
                <a:cs typeface="Times New Roman" panose="02020603050405020304" pitchFamily="18" charset="0"/>
              </a:rPr>
              <a:t>Augustine </a:t>
            </a:r>
            <a:r>
              <a:rPr lang="en-IE" sz="2100" dirty="0">
                <a:solidFill>
                  <a:srgbClr val="222222"/>
                </a:solidFill>
                <a:ea typeface="Times New Roman" panose="02020603050405020304" pitchFamily="18" charset="0"/>
                <a:cs typeface="Times New Roman" panose="02020603050405020304" pitchFamily="18" charset="0"/>
              </a:rPr>
              <a:t>St, </a:t>
            </a:r>
            <a:r>
              <a:rPr lang="en-IE" sz="2100" dirty="0" smtClean="0">
                <a:solidFill>
                  <a:srgbClr val="222222"/>
                </a:solidFill>
                <a:ea typeface="Times New Roman" panose="02020603050405020304" pitchFamily="18" charset="0"/>
                <a:cs typeface="Times New Roman" panose="02020603050405020304" pitchFamily="18" charset="0"/>
              </a:rPr>
              <a:t>Galway. </a:t>
            </a:r>
            <a:endParaRPr lang="en-IE" sz="2100" dirty="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2100" dirty="0">
                <a:solidFill>
                  <a:srgbClr val="222222"/>
                </a:solidFill>
                <a:ea typeface="Times New Roman" panose="02020603050405020304" pitchFamily="18" charset="0"/>
                <a:cs typeface="Times New Roman" panose="02020603050405020304" pitchFamily="18" charset="0"/>
              </a:rPr>
              <a:t> </a:t>
            </a:r>
            <a:r>
              <a:rPr lang="en-IE" sz="2100" dirty="0" smtClean="0">
                <a:solidFill>
                  <a:srgbClr val="222222"/>
                </a:solidFill>
                <a:ea typeface="Times New Roman" panose="02020603050405020304" pitchFamily="18" charset="0"/>
                <a:cs typeface="Times New Roman" panose="02020603050405020304" pitchFamily="18" charset="0"/>
              </a:rPr>
              <a:t>   The </a:t>
            </a:r>
            <a:r>
              <a:rPr lang="en-IE" sz="2100" dirty="0">
                <a:solidFill>
                  <a:srgbClr val="222222"/>
                </a:solidFill>
                <a:ea typeface="Times New Roman" panose="02020603050405020304" pitchFamily="18" charset="0"/>
                <a:cs typeface="Times New Roman" panose="02020603050405020304" pitchFamily="18" charset="0"/>
              </a:rPr>
              <a:t>Simon Shop, Sea </a:t>
            </a:r>
            <a:r>
              <a:rPr lang="en-IE" sz="2100" dirty="0" smtClean="0">
                <a:solidFill>
                  <a:srgbClr val="222222"/>
                </a:solidFill>
                <a:ea typeface="Times New Roman" panose="02020603050405020304" pitchFamily="18" charset="0"/>
                <a:cs typeface="Times New Roman" panose="02020603050405020304" pitchFamily="18" charset="0"/>
              </a:rPr>
              <a:t>Rd.</a:t>
            </a:r>
            <a:endParaRPr lang="en-IE" sz="2100" dirty="0">
              <a:ea typeface="Calibri" panose="020F0502020204030204" pitchFamily="34" charset="0"/>
              <a:cs typeface="Times New Roman" panose="02020603050405020304" pitchFamily="18" charset="0"/>
            </a:endParaRPr>
          </a:p>
          <a:p>
            <a:pPr marL="0" indent="0">
              <a:lnSpc>
                <a:spcPct val="107000"/>
              </a:lnSpc>
              <a:buSzPts val="1000"/>
              <a:buNone/>
              <a:tabLst>
                <a:tab pos="1371600" algn="l"/>
              </a:tabLst>
            </a:pPr>
            <a:r>
              <a:rPr lang="en-IE" sz="2100" dirty="0" smtClean="0">
                <a:solidFill>
                  <a:srgbClr val="222222"/>
                </a:solidFill>
                <a:ea typeface="Times New Roman" panose="02020603050405020304" pitchFamily="18" charset="0"/>
                <a:cs typeface="Times New Roman" panose="02020603050405020304" pitchFamily="18" charset="0"/>
              </a:rPr>
              <a:t>    Never </a:t>
            </a:r>
            <a:r>
              <a:rPr lang="en-IE" sz="2100" dirty="0">
                <a:solidFill>
                  <a:srgbClr val="222222"/>
                </a:solidFill>
                <a:ea typeface="Times New Roman" panose="02020603050405020304" pitchFamily="18" charset="0"/>
                <a:cs typeface="Times New Roman" panose="02020603050405020304" pitchFamily="18" charset="0"/>
              </a:rPr>
              <a:t>too old Furniture Charity Shop </a:t>
            </a:r>
            <a:r>
              <a:rPr lang="en-IE" sz="2100" dirty="0" err="1" smtClean="0">
                <a:solidFill>
                  <a:srgbClr val="222222"/>
                </a:solidFill>
                <a:ea typeface="Times New Roman" panose="02020603050405020304" pitchFamily="18" charset="0"/>
                <a:cs typeface="Times New Roman" panose="02020603050405020304" pitchFamily="18" charset="0"/>
              </a:rPr>
              <a:t>Claregalway</a:t>
            </a:r>
            <a:r>
              <a:rPr lang="en-IE" sz="2100" dirty="0" smtClean="0">
                <a:solidFill>
                  <a:srgbClr val="222222"/>
                </a:solidFill>
                <a:ea typeface="Times New Roman" panose="02020603050405020304" pitchFamily="18" charset="0"/>
                <a:cs typeface="Times New Roman" panose="02020603050405020304" pitchFamily="18" charset="0"/>
              </a:rPr>
              <a:t>.</a:t>
            </a:r>
            <a:endParaRPr lang="en-IE" sz="2100" dirty="0">
              <a:ea typeface="Calibri" panose="020F0502020204030204" pitchFamily="34" charset="0"/>
              <a:cs typeface="Times New Roman" panose="02020603050405020304" pitchFamily="18" charset="0"/>
            </a:endParaRPr>
          </a:p>
          <a:p>
            <a:pPr marL="0" indent="0">
              <a:buSzPct val="84000"/>
              <a:buNone/>
            </a:pPr>
            <a:r>
              <a:rPr lang="en-IE" sz="2000" b="1" dirty="0" smtClean="0">
                <a:solidFill>
                  <a:srgbClr val="222222"/>
                </a:solidFill>
                <a:ea typeface="Times New Roman" panose="02020603050405020304" pitchFamily="18" charset="0"/>
              </a:rPr>
              <a:t>Join a </a:t>
            </a:r>
            <a:r>
              <a:rPr lang="en-IE" sz="2000" b="1" dirty="0">
                <a:solidFill>
                  <a:srgbClr val="222222"/>
                </a:solidFill>
                <a:ea typeface="Times New Roman" panose="02020603050405020304" pitchFamily="18" charset="0"/>
              </a:rPr>
              <a:t>Car boot </a:t>
            </a:r>
            <a:r>
              <a:rPr lang="en-IE" sz="2000" b="1" dirty="0" smtClean="0">
                <a:solidFill>
                  <a:srgbClr val="222222"/>
                </a:solidFill>
                <a:ea typeface="Times New Roman" panose="02020603050405020304" pitchFamily="18" charset="0"/>
              </a:rPr>
              <a:t>Sale Event:</a:t>
            </a:r>
            <a:r>
              <a:rPr lang="en-IE" sz="2000" dirty="0">
                <a:solidFill>
                  <a:srgbClr val="222222"/>
                </a:solidFill>
                <a:ea typeface="Times New Roman" panose="02020603050405020304" pitchFamily="18" charset="0"/>
              </a:rPr>
              <a:t> If you’re up to the task, you may be able to make a little money off </a:t>
            </a:r>
            <a:r>
              <a:rPr lang="en-IE" sz="2000" dirty="0" smtClean="0">
                <a:solidFill>
                  <a:srgbClr val="222222"/>
                </a:solidFill>
                <a:ea typeface="Times New Roman" panose="02020603050405020304" pitchFamily="18" charset="0"/>
              </a:rPr>
              <a:t>unwanted items by joining </a:t>
            </a:r>
            <a:r>
              <a:rPr lang="en-IE" sz="2000" dirty="0">
                <a:solidFill>
                  <a:srgbClr val="222222"/>
                </a:solidFill>
                <a:ea typeface="Times New Roman" panose="02020603050405020304" pitchFamily="18" charset="0"/>
              </a:rPr>
              <a:t>a car boot </a:t>
            </a:r>
            <a:r>
              <a:rPr lang="en-IE" sz="2000" dirty="0" smtClean="0">
                <a:solidFill>
                  <a:srgbClr val="222222"/>
                </a:solidFill>
                <a:ea typeface="Times New Roman" panose="02020603050405020304" pitchFamily="18" charset="0"/>
              </a:rPr>
              <a:t>sale. </a:t>
            </a:r>
            <a:r>
              <a:rPr lang="en-IE" sz="2000" dirty="0">
                <a:solidFill>
                  <a:srgbClr val="222222"/>
                </a:solidFill>
                <a:ea typeface="Times New Roman" panose="02020603050405020304" pitchFamily="18" charset="0"/>
              </a:rPr>
              <a:t>Just make sure you begin your declutter process early enough so you can </a:t>
            </a:r>
            <a:r>
              <a:rPr lang="en-IE" sz="2000" dirty="0" smtClean="0">
                <a:solidFill>
                  <a:srgbClr val="222222"/>
                </a:solidFill>
                <a:ea typeface="Times New Roman" panose="02020603050405020304" pitchFamily="18" charset="0"/>
              </a:rPr>
              <a:t>participate</a:t>
            </a:r>
          </a:p>
          <a:p>
            <a:pPr marL="0" indent="0" fontAlgn="base">
              <a:buNone/>
            </a:pPr>
            <a:r>
              <a:rPr lang="en-GB" sz="2000" dirty="0" smtClean="0"/>
              <a:t>Local car boot sales: Kilchreest </a:t>
            </a:r>
            <a:r>
              <a:rPr lang="en-GB" sz="2000" dirty="0"/>
              <a:t>Car Boot Sale – 2nd Sunday of month, 10am-3pm.</a:t>
            </a:r>
            <a:br>
              <a:rPr lang="en-GB" sz="2000" dirty="0"/>
            </a:br>
            <a:r>
              <a:rPr lang="en-GB" sz="2000" dirty="0"/>
              <a:t>Located in Kilchreest Village Near Loughrea on the (N66</a:t>
            </a:r>
            <a:r>
              <a:rPr lang="en-GB" sz="2000" dirty="0" smtClean="0"/>
              <a:t>)</a:t>
            </a:r>
            <a:r>
              <a:rPr lang="en-IE" sz="2000" dirty="0"/>
              <a:t> </a:t>
            </a:r>
            <a:r>
              <a:rPr lang="en-IE" sz="2000" dirty="0" smtClean="0"/>
              <a:t>(subject </a:t>
            </a:r>
            <a:r>
              <a:rPr lang="en-IE" sz="2000" dirty="0"/>
              <a:t>to Covid 19 restrictions</a:t>
            </a:r>
            <a:r>
              <a:rPr lang="en-IE" sz="2400" dirty="0"/>
              <a:t>). </a:t>
            </a:r>
            <a:endParaRPr lang="en-GB" sz="2000" dirty="0"/>
          </a:p>
          <a:p>
            <a:pPr marL="0" indent="0">
              <a:buNone/>
            </a:pPr>
            <a:r>
              <a:rPr lang="en-IE" sz="2000" dirty="0">
                <a:solidFill>
                  <a:srgbClr val="222222"/>
                </a:solidFill>
                <a:latin typeface="+mj-lt"/>
                <a:ea typeface="Times New Roman" panose="02020603050405020304" pitchFamily="18" charset="0"/>
              </a:rPr>
              <a:t/>
            </a:r>
            <a:br>
              <a:rPr lang="en-IE" sz="2000" dirty="0">
                <a:solidFill>
                  <a:srgbClr val="222222"/>
                </a:solidFill>
                <a:latin typeface="+mj-lt"/>
                <a:ea typeface="Times New Roman" panose="02020603050405020304" pitchFamily="18" charset="0"/>
              </a:rPr>
            </a:br>
            <a:endParaRPr lang="en-IE" sz="2000" dirty="0">
              <a:latin typeface="+mj-lt"/>
            </a:endParaRPr>
          </a:p>
        </p:txBody>
      </p:sp>
      <p:sp>
        <p:nvSpPr>
          <p:cNvPr id="4" name="Left Brace 3"/>
          <p:cNvSpPr/>
          <p:nvPr/>
        </p:nvSpPr>
        <p:spPr>
          <a:xfrm>
            <a:off x="838200" y="2410691"/>
            <a:ext cx="434109" cy="188421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IE" dirty="0" smtClean="0"/>
              <a:t> </a:t>
            </a:r>
            <a:endParaRPr lang="en-IE"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8675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2CC"/>
          </a:solidFill>
          <a:ln>
            <a:solidFill>
              <a:srgbClr val="990033"/>
            </a:solidFill>
          </a:ln>
        </p:spPr>
        <p:txBody>
          <a:bodyPr/>
          <a:lstStyle/>
          <a:p>
            <a:r>
              <a:rPr lang="en-IE" sz="4000" b="1" dirty="0" smtClean="0">
                <a:solidFill>
                  <a:srgbClr val="990033"/>
                </a:solidFill>
                <a:effectLst>
                  <a:outerShdw blurRad="38100" dist="38100" dir="2700000" algn="tl">
                    <a:srgbClr val="000000">
                      <a:alpha val="43137"/>
                    </a:srgbClr>
                  </a:outerShdw>
                </a:effectLst>
              </a:rPr>
              <a:t>Where can I bring my unwanted waste?</a:t>
            </a:r>
            <a:endParaRPr lang="en-IE" sz="4000" b="1" dirty="0">
              <a:solidFill>
                <a:srgbClr val="990033"/>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pattFill prst="pct30">
            <a:fgClr>
              <a:schemeClr val="accent4">
                <a:lumMod val="20000"/>
                <a:lumOff val="80000"/>
              </a:schemeClr>
            </a:fgClr>
            <a:bgClr>
              <a:schemeClr val="bg1"/>
            </a:bgClr>
          </a:pattFill>
          <a:ln>
            <a:solidFill>
              <a:srgbClr val="990033"/>
            </a:solidFill>
          </a:ln>
        </p:spPr>
        <p:txBody>
          <a:bodyPr>
            <a:normAutofit/>
          </a:bodyPr>
          <a:lstStyle/>
          <a:p>
            <a:r>
              <a:rPr lang="en-GB" sz="2400" dirty="0"/>
              <a:t>Large recyclable plastic/metal/timber items, used cooking and engine oil, waste electrical items and batteries are just some of the items that are accepted at the Galway City Council Recycling Centre at </a:t>
            </a:r>
            <a:r>
              <a:rPr lang="en-GB" sz="2400" dirty="0" err="1"/>
              <a:t>Liosban</a:t>
            </a:r>
            <a:r>
              <a:rPr lang="en-GB" sz="2400" dirty="0"/>
              <a:t> Industrial Estate. </a:t>
            </a:r>
            <a:endParaRPr lang="en-GB" sz="2400" dirty="0" smtClean="0"/>
          </a:p>
          <a:p>
            <a:r>
              <a:rPr lang="en-GB" sz="2400" dirty="0" smtClean="0"/>
              <a:t>Further </a:t>
            </a:r>
            <a:r>
              <a:rPr lang="en-GB" sz="2400" dirty="0"/>
              <a:t>information is </a:t>
            </a:r>
            <a:r>
              <a:rPr lang="en-GB" sz="2400" dirty="0" smtClean="0"/>
              <a:t>available at:</a:t>
            </a:r>
          </a:p>
          <a:p>
            <a:pPr marL="0" indent="0">
              <a:buNone/>
            </a:pPr>
            <a:r>
              <a:rPr lang="en-GB" sz="2400" u="sng" dirty="0" smtClean="0">
                <a:hlinkClick r:id="rId5"/>
              </a:rPr>
              <a:t>http</a:t>
            </a:r>
            <a:r>
              <a:rPr lang="en-GB" sz="2400" u="sng" dirty="0">
                <a:hlinkClick r:id="rId5"/>
              </a:rPr>
              <a:t>://</a:t>
            </a:r>
            <a:r>
              <a:rPr lang="en-GB" sz="2400" u="sng" dirty="0" smtClean="0">
                <a:hlinkClick r:id="rId5"/>
              </a:rPr>
              <a:t>www.galwaycity.ie/environment-litter-waste/recycling-centre-2</a:t>
            </a:r>
            <a:endParaRPr lang="en-GB" sz="2400" u="sng" dirty="0" smtClean="0"/>
          </a:p>
          <a:p>
            <a:pPr marL="0" indent="0">
              <a:buNone/>
            </a:pPr>
            <a:endParaRPr lang="en-GB" sz="2400" u="sng" dirty="0"/>
          </a:p>
          <a:p>
            <a:r>
              <a:rPr lang="en-GB" sz="2400" u="sng" dirty="0" smtClean="0"/>
              <a:t> For other waste services please contact:</a:t>
            </a:r>
            <a:endParaRPr lang="en-IE" dirty="0"/>
          </a:p>
          <a:p>
            <a:pPr marL="0" indent="0">
              <a:buNone/>
            </a:pPr>
            <a:r>
              <a:rPr lang="en-GB" sz="2400" dirty="0">
                <a:hlinkClick r:id="rId6"/>
              </a:rPr>
              <a:t>sales@BarnaRecycling.com </a:t>
            </a:r>
            <a:r>
              <a:rPr lang="en-GB" sz="2400" dirty="0"/>
              <a:t>or </a:t>
            </a:r>
            <a:r>
              <a:rPr lang="en-GB" sz="2400" dirty="0" smtClean="0">
                <a:hlinkClick r:id="rId7"/>
              </a:rPr>
              <a:t>www.barnarecycling.com</a:t>
            </a:r>
            <a:r>
              <a:rPr lang="en-GB" sz="2400" dirty="0" smtClean="0"/>
              <a:t>       </a:t>
            </a:r>
            <a:r>
              <a:rPr lang="en-GB" sz="2400" b="1" dirty="0" smtClean="0"/>
              <a:t>091 </a:t>
            </a:r>
            <a:r>
              <a:rPr lang="en-GB" sz="2400" b="1" dirty="0"/>
              <a:t>771619</a:t>
            </a:r>
            <a:endParaRPr lang="en-GB" sz="2400" dirty="0" smtClean="0"/>
          </a:p>
          <a:p>
            <a:pPr marL="0" indent="0">
              <a:buNone/>
            </a:pPr>
            <a:r>
              <a:rPr lang="en-GB" sz="2400" dirty="0" smtClean="0">
                <a:hlinkClick r:id="rId8"/>
              </a:rPr>
              <a:t>home@citybin.com</a:t>
            </a:r>
            <a:r>
              <a:rPr lang="en-GB" sz="2400" dirty="0"/>
              <a:t> or </a:t>
            </a:r>
            <a:r>
              <a:rPr lang="en-GB" sz="2400" dirty="0" smtClean="0">
                <a:hlinkClick r:id="rId9"/>
              </a:rPr>
              <a:t>www.citybin.com</a:t>
            </a:r>
            <a:r>
              <a:rPr lang="en-GB" sz="2400" dirty="0" smtClean="0"/>
              <a:t>     </a:t>
            </a:r>
            <a:r>
              <a:rPr lang="en-GB" sz="2400" b="1" dirty="0" smtClean="0"/>
              <a:t>091 </a:t>
            </a:r>
            <a:r>
              <a:rPr lang="en-GB" sz="2400" b="1" dirty="0"/>
              <a:t>787800</a:t>
            </a:r>
            <a:endParaRPr lang="en-IE"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9794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41" y="663575"/>
            <a:ext cx="3932237" cy="647700"/>
          </a:xfrm>
          <a:solidFill>
            <a:schemeClr val="accent4">
              <a:lumMod val="20000"/>
              <a:lumOff val="80000"/>
            </a:schemeClr>
          </a:solidFill>
          <a:ln>
            <a:solidFill>
              <a:srgbClr val="990033"/>
            </a:solidFill>
          </a:ln>
        </p:spPr>
        <p:txBody>
          <a:bodyPr>
            <a:normAutofit/>
          </a:bodyPr>
          <a:lstStyle/>
          <a:p>
            <a:r>
              <a:rPr lang="en-GB" sz="4000" b="1" dirty="0" smtClean="0">
                <a:solidFill>
                  <a:srgbClr val="990033"/>
                </a:solidFill>
                <a:effectLst>
                  <a:outerShdw blurRad="38100" dist="38100" dir="2700000" algn="tl">
                    <a:srgbClr val="000000">
                      <a:alpha val="43137"/>
                    </a:srgbClr>
                  </a:outerShdw>
                </a:effectLst>
              </a:rPr>
              <a:t>A quick overview</a:t>
            </a:r>
            <a:endParaRPr lang="en-IE" sz="4000" b="1" dirty="0">
              <a:solidFill>
                <a:srgbClr val="990033"/>
              </a:solidFill>
              <a:effectLst>
                <a:outerShdw blurRad="38100" dist="38100" dir="2700000" algn="tl">
                  <a:srgbClr val="000000">
                    <a:alpha val="43137"/>
                  </a:srgbClr>
                </a:outerShdw>
              </a:effectLst>
            </a:endParaRPr>
          </a:p>
        </p:txBody>
      </p:sp>
      <p:pic>
        <p:nvPicPr>
          <p:cNvPr id="7" name="Picture Placeholder 6"/>
          <p:cNvPicPr>
            <a:picLocks noGrp="1" noChangeAspect="1"/>
          </p:cNvPicPr>
          <p:nvPr>
            <p:ph type="pic" idx="1"/>
          </p:nvPr>
        </p:nvPicPr>
        <p:blipFill>
          <a:blip r:embed="rId5"/>
          <a:srcRect l="6146" r="6146"/>
          <a:stretch>
            <a:fillRect/>
          </a:stretch>
        </p:blipFill>
        <p:spPr>
          <a:prstGeom prst="rect">
            <a:avLst/>
          </a:prstGeom>
        </p:spPr>
      </p:pic>
      <p:sp>
        <p:nvSpPr>
          <p:cNvPr id="6" name="Text Placeholder 5"/>
          <p:cNvSpPr>
            <a:spLocks noGrp="1"/>
          </p:cNvSpPr>
          <p:nvPr>
            <p:ph type="body" sz="half" idx="2"/>
          </p:nvPr>
        </p:nvSpPr>
        <p:spPr>
          <a:xfrm>
            <a:off x="839788" y="1524000"/>
            <a:ext cx="3932237" cy="4344988"/>
          </a:xfrm>
          <a:pattFill prst="pct10">
            <a:fgClr>
              <a:schemeClr val="accent4">
                <a:lumMod val="20000"/>
                <a:lumOff val="80000"/>
              </a:schemeClr>
            </a:fgClr>
            <a:bgClr>
              <a:schemeClr val="bg1"/>
            </a:bgClr>
          </a:pattFill>
          <a:ln>
            <a:solidFill>
              <a:srgbClr val="990033"/>
            </a:solidFill>
          </a:ln>
        </p:spPr>
        <p:txBody>
          <a:bodyPr>
            <a:normAutofit/>
          </a:bodyPr>
          <a:lstStyle/>
          <a:p>
            <a:pPr marL="285750" lvl="0" indent="-285750">
              <a:buFont typeface="Wingdings" panose="05000000000000000000" pitchFamily="2" charset="2"/>
              <a:buChar char="ü"/>
            </a:pPr>
            <a:r>
              <a:rPr lang="en-IE" sz="1800" b="1" dirty="0" smtClean="0"/>
              <a:t>Make </a:t>
            </a:r>
            <a:r>
              <a:rPr lang="en-IE" sz="1800" b="1" dirty="0"/>
              <a:t>a map of all the rooms and ‘clutter hot spots’ you want to </a:t>
            </a:r>
            <a:r>
              <a:rPr lang="en-IE" sz="1800" b="1" dirty="0" smtClean="0"/>
              <a:t>tackle</a:t>
            </a:r>
            <a:r>
              <a:rPr lang="en-IE" sz="1800" dirty="0" smtClean="0"/>
              <a:t>. </a:t>
            </a:r>
          </a:p>
          <a:p>
            <a:pPr marL="285750" lvl="0" indent="-285750">
              <a:buFont typeface="Wingdings" panose="05000000000000000000" pitchFamily="2" charset="2"/>
              <a:buChar char="ü"/>
            </a:pPr>
            <a:r>
              <a:rPr lang="en-IE" sz="1800" b="1" dirty="0" smtClean="0"/>
              <a:t>Set </a:t>
            </a:r>
            <a:r>
              <a:rPr lang="en-IE" sz="1800" b="1" dirty="0"/>
              <a:t>completion dates for each phase of your clean up</a:t>
            </a:r>
            <a:r>
              <a:rPr lang="en-IE" sz="1800" dirty="0"/>
              <a:t>. </a:t>
            </a:r>
            <a:endParaRPr lang="en-IE" sz="1800" dirty="0" smtClean="0"/>
          </a:p>
          <a:p>
            <a:pPr marL="285750" lvl="0" indent="-285750">
              <a:buFont typeface="Wingdings" panose="05000000000000000000" pitchFamily="2" charset="2"/>
              <a:buChar char="ü"/>
            </a:pPr>
            <a:r>
              <a:rPr lang="en-IE" sz="1800" b="1" dirty="0" smtClean="0"/>
              <a:t>you </a:t>
            </a:r>
            <a:r>
              <a:rPr lang="en-IE" sz="1800" b="1" dirty="0"/>
              <a:t>should also plan time to work on specific areas when you expect decluttering those spaces to take longer than a few hours</a:t>
            </a:r>
            <a:r>
              <a:rPr lang="en-IE" sz="1800" dirty="0"/>
              <a:t>, such as shed or </a:t>
            </a:r>
            <a:r>
              <a:rPr lang="en-IE" sz="1800" dirty="0" smtClean="0"/>
              <a:t>garage</a:t>
            </a:r>
          </a:p>
          <a:p>
            <a:pPr marL="285750" lvl="0" indent="-285750">
              <a:buFont typeface="Wingdings" panose="05000000000000000000" pitchFamily="2" charset="2"/>
              <a:buChar char="ü"/>
            </a:pPr>
            <a:r>
              <a:rPr lang="en-IE" sz="1800" b="1" dirty="0" smtClean="0"/>
              <a:t>Do </a:t>
            </a:r>
            <a:r>
              <a:rPr lang="en-IE" sz="1800" b="1" dirty="0"/>
              <a:t>one room or one space at a </a:t>
            </a:r>
            <a:r>
              <a:rPr lang="en-IE" sz="1800" b="1" dirty="0" smtClean="0"/>
              <a:t>time</a:t>
            </a:r>
            <a:r>
              <a:rPr lang="en-GB" sz="1800" b="1" dirty="0"/>
              <a:t>.</a:t>
            </a:r>
            <a:r>
              <a:rPr lang="en-GB" sz="1800" b="1" dirty="0" smtClean="0"/>
              <a:t>Begin decluttering </a:t>
            </a:r>
            <a:r>
              <a:rPr lang="en-GB" sz="1800" b="1" dirty="0"/>
              <a:t>w</a:t>
            </a:r>
            <a:r>
              <a:rPr lang="en-GB" sz="1800" b="1" dirty="0" smtClean="0"/>
              <a:t>ell </a:t>
            </a:r>
            <a:r>
              <a:rPr lang="en-GB" sz="1800" b="1" dirty="0"/>
              <a:t>in a</a:t>
            </a:r>
            <a:r>
              <a:rPr lang="en-GB" sz="1800" b="1" dirty="0" smtClean="0"/>
              <a:t>dvance</a:t>
            </a:r>
            <a:r>
              <a:rPr lang="en-GB" sz="1800" dirty="0" smtClean="0"/>
              <a:t>. </a:t>
            </a:r>
          </a:p>
          <a:p>
            <a:pPr lvl="0"/>
            <a:endParaRPr lang="en-GB" sz="1800"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902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7519" fill="hold"/>
                                        <p:tgtEl>
                                          <p:spTgt spid="4"/>
                                        </p:tgtEl>
                                      </p:cBhvr>
                                    </p:cmd>
                                  </p:childTnLst>
                                </p:cTn>
                              </p:par>
                            </p:childTnLst>
                          </p:cTn>
                        </p:par>
                      </p:childTnLst>
                    </p:cTn>
                  </p:par>
                </p:childTnLst>
              </p:cTn>
              <p:nextCondLst>
                <p:cond evt="onClick" delay="0">
                  <p:tgtEl>
                    <p:spTgt spid="4"/>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rPr>
              <a:t>Finally…</a:t>
            </a:r>
            <a:endParaRPr lang="en-IE" sz="4000" b="1" dirty="0">
              <a:solidFill>
                <a:srgbClr val="990033"/>
              </a:solidFill>
              <a:effectLst>
                <a:outerShdw blurRad="38100" dist="38100" dir="2700000" algn="tl">
                  <a:srgbClr val="000000">
                    <a:alpha val="43137"/>
                  </a:srgbClr>
                </a:outerShdw>
              </a:effectLst>
            </a:endParaRPr>
          </a:p>
        </p:txBody>
      </p:sp>
      <p:sp>
        <p:nvSpPr>
          <p:cNvPr id="4" name="Text Placeholder 3"/>
          <p:cNvSpPr>
            <a:spLocks noGrp="1"/>
          </p:cNvSpPr>
          <p:nvPr>
            <p:ph type="body" sz="half" idx="2"/>
          </p:nvPr>
        </p:nvSpPr>
        <p:spPr>
          <a:pattFill prst="pct10">
            <a:fgClr>
              <a:schemeClr val="accent4">
                <a:lumMod val="20000"/>
                <a:lumOff val="80000"/>
              </a:schemeClr>
            </a:fgClr>
            <a:bgClr>
              <a:schemeClr val="bg1"/>
            </a:bgClr>
          </a:pattFill>
          <a:ln>
            <a:solidFill>
              <a:srgbClr val="990033"/>
            </a:solidFill>
          </a:ln>
        </p:spPr>
        <p:txBody>
          <a:bodyPr/>
          <a:lstStyle/>
          <a:p>
            <a:pPr marL="285750" indent="-285750">
              <a:buFont typeface="Wingdings" panose="05000000000000000000" pitchFamily="2" charset="2"/>
              <a:buChar char="v"/>
            </a:pPr>
            <a:endParaRPr lang="en-IE" dirty="0" smtClean="0"/>
          </a:p>
          <a:p>
            <a:pPr marL="285750" indent="-285750">
              <a:buFont typeface="Wingdings" panose="05000000000000000000" pitchFamily="2" charset="2"/>
              <a:buChar char="v"/>
            </a:pPr>
            <a:endParaRPr lang="en-IE" dirty="0"/>
          </a:p>
          <a:p>
            <a:pPr marL="285750" indent="-285750">
              <a:buFont typeface="Wingdings" panose="05000000000000000000" pitchFamily="2" charset="2"/>
              <a:buChar char="v"/>
            </a:pPr>
            <a:r>
              <a:rPr lang="en-IE" dirty="0" smtClean="0"/>
              <a:t>Try not to put this task off for too long . Your aim is to make this process as easy as you can and this will help you to organise what is to be packed. </a:t>
            </a:r>
            <a:endParaRPr lang="en-IE" dirty="0"/>
          </a:p>
          <a:p>
            <a:pPr marL="285750" indent="-285750">
              <a:buFont typeface="Wingdings" panose="05000000000000000000" pitchFamily="2" charset="2"/>
              <a:buChar char="v"/>
            </a:pPr>
            <a:r>
              <a:rPr lang="en-IE" dirty="0" smtClean="0"/>
              <a:t>You will be returning to a fully refurbished house that you will be able to settle into with no clutter.</a:t>
            </a:r>
            <a:endParaRPr lang="en-IE" dirty="0"/>
          </a:p>
        </p:txBody>
      </p:sp>
      <p:pic>
        <p:nvPicPr>
          <p:cNvPr id="2050" name="Picture 2" descr="9 Steps to End Procrastin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188" y="2807855"/>
            <a:ext cx="6048230" cy="3053195"/>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2"/>
          <p:cNvSpPr txBox="1">
            <a:spLocks/>
          </p:cNvSpPr>
          <p:nvPr/>
        </p:nvSpPr>
        <p:spPr>
          <a:xfrm>
            <a:off x="5183188" y="986846"/>
            <a:ext cx="6172200" cy="4873625"/>
          </a:xfrm>
          <a:prstGeom prst="rect">
            <a:avLst/>
          </a:prstGeom>
        </p:spPr>
      </p:sp>
      <p:pic>
        <p:nvPicPr>
          <p:cNvPr id="2052" name="Picture 4" descr="Procrastination: An emotional struggle - Counseling Today"/>
          <p:cNvPicPr>
            <a:picLocks noGrp="1" noChangeAspect="1" noChangeArrowheads="1"/>
          </p:cNvPicPr>
          <p:nvPr>
            <p:ph type="pic" idx="1"/>
          </p:nvPr>
        </p:nvPicPr>
        <p:blipFill>
          <a:blip r:embed="rId6">
            <a:extLst>
              <a:ext uri="{28A0092B-C50C-407E-A947-70E740481C1C}">
                <a14:useLocalDpi xmlns:a14="http://schemas.microsoft.com/office/drawing/2010/main" val="0"/>
              </a:ext>
            </a:extLst>
          </a:blip>
          <a:srcRect l="7862" r="7862"/>
          <a:stretch>
            <a:fillRect/>
          </a:stretch>
        </p:blipFill>
        <p:spPr bwMode="auto">
          <a:xfrm>
            <a:off x="5183188" y="457200"/>
            <a:ext cx="6048230" cy="235065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086359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3362" fill="hold"/>
                                        <p:tgtEl>
                                          <p:spTgt spid="5"/>
                                        </p:tgtEl>
                                      </p:cBhvr>
                                    </p:cmd>
                                  </p:childTnLst>
                                </p:cTn>
                              </p:par>
                            </p:childTnLst>
                          </p:cTn>
                        </p:par>
                      </p:childTnLst>
                    </p:cTn>
                  </p:par>
                </p:childTnLst>
              </p:cTn>
              <p:nextCondLst>
                <p:cond evt="onClick" delay="0">
                  <p:tgtEl>
                    <p:spTgt spid="5"/>
                  </p:tgtEl>
                </p:cond>
              </p:nextCondLst>
            </p:seq>
            <p:audio>
              <p:cMediaNode vol="80000">
                <p:cTn id="29" fill="hold" display="0">
                  <p:stCondLst>
                    <p:cond delay="indefinite"/>
                  </p:stCondLst>
                  <p:endCondLst>
                    <p:cond evt="onStopAudio" delay="0">
                      <p:tgtEl>
                        <p:sldTgt/>
                      </p:tgtEl>
                    </p:cond>
                  </p:endCondLst>
                </p:cTn>
                <p:tgtEl>
                  <p:spTgt spid="5"/>
                </p:tgtEl>
              </p:cMediaNode>
            </p:audio>
          </p:childTnLst>
        </p:cTn>
      </p:par>
    </p:tnLst>
    <p:bldLst>
      <p:bldP spid="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817" y="286747"/>
            <a:ext cx="10515600" cy="1325563"/>
          </a:xfrm>
          <a:solidFill>
            <a:schemeClr val="accent4">
              <a:lumMod val="20000"/>
              <a:lumOff val="80000"/>
            </a:schemeClr>
          </a:solidFill>
          <a:ln>
            <a:solidFill>
              <a:srgbClr val="990033"/>
            </a:solidFill>
          </a:ln>
        </p:spPr>
        <p:txBody>
          <a:bodyPr/>
          <a:lstStyle/>
          <a:p>
            <a:r>
              <a:rPr lang="en-GB" b="1" dirty="0" smtClean="0">
                <a:solidFill>
                  <a:srgbClr val="990033"/>
                </a:solidFill>
                <a:effectLst>
                  <a:outerShdw blurRad="38100" dist="38100" dir="2700000" algn="tl">
                    <a:srgbClr val="000000">
                      <a:alpha val="43137"/>
                    </a:srgbClr>
                  </a:outerShdw>
                </a:effectLst>
              </a:rPr>
              <a:t>Contents</a:t>
            </a:r>
            <a:endParaRPr lang="en-IE" b="1" dirty="0">
              <a:solidFill>
                <a:srgbClr val="990033"/>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550818" y="1825625"/>
            <a:ext cx="10515600" cy="4351338"/>
          </a:xfrm>
          <a:ln>
            <a:solidFill>
              <a:srgbClr val="990033"/>
            </a:solidFill>
          </a:ln>
        </p:spPr>
        <p:txBody>
          <a:bodyPr>
            <a:normAutofit/>
          </a:bodyPr>
          <a:lstStyle/>
          <a:p>
            <a:pPr marL="457200" indent="-457200">
              <a:buFont typeface="+mj-lt"/>
              <a:buAutoNum type="arabicPeriod"/>
            </a:pPr>
            <a:r>
              <a:rPr lang="en-GB" sz="2400" dirty="0" smtClean="0"/>
              <a:t>Preparation</a:t>
            </a:r>
          </a:p>
          <a:p>
            <a:pPr marL="457200" indent="-457200">
              <a:buFont typeface="+mj-lt"/>
              <a:buAutoNum type="arabicPeriod"/>
            </a:pPr>
            <a:r>
              <a:rPr lang="en-GB" sz="2400" dirty="0"/>
              <a:t>D</a:t>
            </a:r>
            <a:r>
              <a:rPr lang="en-GB" sz="2400" dirty="0" smtClean="0"/>
              <a:t>ecluttering</a:t>
            </a:r>
          </a:p>
          <a:p>
            <a:pPr marL="457200" indent="-457200">
              <a:buFont typeface="+mj-lt"/>
              <a:buAutoNum type="arabicPeriod"/>
            </a:pPr>
            <a:r>
              <a:rPr lang="en-GB" sz="2400" dirty="0" smtClean="0"/>
              <a:t>Waste Management</a:t>
            </a:r>
          </a:p>
          <a:p>
            <a:pPr marL="0" indent="0">
              <a:buNone/>
            </a:pPr>
            <a:r>
              <a:rPr lang="en-GB" sz="2400" dirty="0" smtClean="0"/>
              <a:t>4.   Brief overview</a:t>
            </a:r>
          </a:p>
        </p:txBody>
      </p:sp>
      <p:pic>
        <p:nvPicPr>
          <p:cNvPr id="7" name="Picture 6"/>
          <p:cNvPicPr>
            <a:picLocks noChangeAspect="1"/>
          </p:cNvPicPr>
          <p:nvPr/>
        </p:nvPicPr>
        <p:blipFill>
          <a:blip r:embed="rId5"/>
          <a:stretch>
            <a:fillRect/>
          </a:stretch>
        </p:blipFill>
        <p:spPr>
          <a:xfrm>
            <a:off x="6862618" y="2562922"/>
            <a:ext cx="3972890" cy="2975833"/>
          </a:xfrm>
          <a:prstGeom prst="rect">
            <a:avLst/>
          </a:prstGeom>
        </p:spPr>
      </p:pic>
      <p:sp>
        <p:nvSpPr>
          <p:cNvPr id="2" name="AutoShape 2" descr="Funny Quotes About Moving To A New Home. Quotes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26563500"/>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9455"/>
            <a:ext cx="3932237" cy="2004289"/>
          </a:xfrm>
          <a:solidFill>
            <a:schemeClr val="accent4">
              <a:lumMod val="20000"/>
              <a:lumOff val="80000"/>
            </a:schemeClr>
          </a:solidFill>
          <a:ln>
            <a:solidFill>
              <a:srgbClr val="990033"/>
            </a:solidFill>
          </a:ln>
        </p:spPr>
        <p:txBody>
          <a:bodyPr>
            <a:noAutofit/>
          </a:bodyPr>
          <a:lstStyle/>
          <a:p>
            <a:r>
              <a:rPr lang="en-GB" sz="4000" b="1" dirty="0" smtClean="0">
                <a:solidFill>
                  <a:srgbClr val="990033"/>
                </a:solidFill>
                <a:effectLst>
                  <a:outerShdw blurRad="38100" dist="38100" dir="2700000" algn="tl">
                    <a:srgbClr val="000000">
                      <a:alpha val="43137"/>
                    </a:srgbClr>
                  </a:outerShdw>
                </a:effectLst>
              </a:rPr>
              <a:t> </a:t>
            </a:r>
            <a:br>
              <a:rPr lang="en-GB" sz="4000" b="1" dirty="0" smtClean="0">
                <a:solidFill>
                  <a:srgbClr val="990033"/>
                </a:solidFill>
                <a:effectLst>
                  <a:outerShdw blurRad="38100" dist="38100" dir="2700000" algn="tl">
                    <a:srgbClr val="000000">
                      <a:alpha val="43137"/>
                    </a:srgbClr>
                  </a:outerShdw>
                </a:effectLst>
              </a:rPr>
            </a:br>
            <a:r>
              <a:rPr lang="en-GB" sz="4000" b="1" dirty="0">
                <a:solidFill>
                  <a:srgbClr val="990033"/>
                </a:solidFill>
                <a:effectLst>
                  <a:outerShdw blurRad="38100" dist="38100" dir="2700000" algn="tl">
                    <a:srgbClr val="000000">
                      <a:alpha val="43137"/>
                    </a:srgbClr>
                  </a:outerShdw>
                </a:effectLst>
              </a:rPr>
              <a:t/>
            </a:r>
            <a:br>
              <a:rPr lang="en-GB" sz="4000" b="1" dirty="0">
                <a:solidFill>
                  <a:srgbClr val="990033"/>
                </a:solidFill>
                <a:effectLst>
                  <a:outerShdw blurRad="38100" dist="38100" dir="2700000" algn="tl">
                    <a:srgbClr val="000000">
                      <a:alpha val="43137"/>
                    </a:srgbClr>
                  </a:outerShdw>
                </a:effectLst>
              </a:rPr>
            </a:br>
            <a:r>
              <a:rPr lang="en-GB" sz="4000" b="1" dirty="0" smtClean="0">
                <a:solidFill>
                  <a:srgbClr val="990033"/>
                </a:solidFill>
                <a:effectLst>
                  <a:outerShdw blurRad="38100" dist="38100" dir="2700000" algn="tl">
                    <a:srgbClr val="000000">
                      <a:alpha val="43137"/>
                    </a:srgbClr>
                  </a:outerShdw>
                </a:effectLst>
              </a:rPr>
              <a:t/>
            </a:r>
            <a:br>
              <a:rPr lang="en-GB" sz="4000" b="1" dirty="0" smtClean="0">
                <a:solidFill>
                  <a:srgbClr val="990033"/>
                </a:solidFill>
                <a:effectLst>
                  <a:outerShdw blurRad="38100" dist="38100" dir="2700000" algn="tl">
                    <a:srgbClr val="000000">
                      <a:alpha val="43137"/>
                    </a:srgbClr>
                  </a:outerShdw>
                </a:effectLst>
              </a:rPr>
            </a:br>
            <a:r>
              <a:rPr lang="en-GB" sz="4000" b="1" dirty="0" smtClean="0">
                <a:solidFill>
                  <a:srgbClr val="990033"/>
                </a:solidFill>
                <a:effectLst>
                  <a:outerShdw blurRad="38100" dist="38100" dir="2700000" algn="tl">
                    <a:srgbClr val="000000">
                      <a:alpha val="43137"/>
                    </a:srgbClr>
                  </a:outerShdw>
                </a:effectLst>
              </a:rPr>
              <a:t/>
            </a:r>
            <a:br>
              <a:rPr lang="en-GB" sz="4000" b="1" dirty="0" smtClean="0">
                <a:solidFill>
                  <a:srgbClr val="990033"/>
                </a:solidFill>
                <a:effectLst>
                  <a:outerShdw blurRad="38100" dist="38100" dir="2700000" algn="tl">
                    <a:srgbClr val="000000">
                      <a:alpha val="43137"/>
                    </a:srgbClr>
                  </a:outerShdw>
                </a:effectLst>
              </a:rPr>
            </a:br>
            <a:r>
              <a:rPr lang="en-GB" sz="4000" b="1" dirty="0">
                <a:solidFill>
                  <a:srgbClr val="990033"/>
                </a:solidFill>
                <a:effectLst>
                  <a:outerShdw blurRad="38100" dist="38100" dir="2700000" algn="tl">
                    <a:srgbClr val="000000">
                      <a:alpha val="43137"/>
                    </a:srgbClr>
                  </a:outerShdw>
                </a:effectLst>
              </a:rPr>
              <a:t/>
            </a:r>
            <a:br>
              <a:rPr lang="en-GB" sz="4000" b="1" dirty="0">
                <a:solidFill>
                  <a:srgbClr val="990033"/>
                </a:solidFill>
                <a:effectLst>
                  <a:outerShdw blurRad="38100" dist="38100" dir="2700000" algn="tl">
                    <a:srgbClr val="000000">
                      <a:alpha val="43137"/>
                    </a:srgbClr>
                  </a:outerShdw>
                </a:effectLst>
              </a:rPr>
            </a:br>
            <a:r>
              <a:rPr lang="en-GB" sz="4000" b="1" dirty="0" smtClean="0">
                <a:solidFill>
                  <a:srgbClr val="990033"/>
                </a:solidFill>
                <a:effectLst>
                  <a:outerShdw blurRad="38100" dist="38100" dir="2700000" algn="tl">
                    <a:srgbClr val="000000">
                      <a:alpha val="43137"/>
                    </a:srgbClr>
                  </a:outerShdw>
                </a:effectLst>
              </a:rPr>
              <a:t/>
            </a:r>
            <a:br>
              <a:rPr lang="en-GB" sz="4000" b="1" dirty="0" smtClean="0">
                <a:solidFill>
                  <a:srgbClr val="990033"/>
                </a:solidFill>
                <a:effectLst>
                  <a:outerShdw blurRad="38100" dist="38100" dir="2700000" algn="tl">
                    <a:srgbClr val="000000">
                      <a:alpha val="43137"/>
                    </a:srgbClr>
                  </a:outerShdw>
                </a:effectLst>
              </a:rPr>
            </a:br>
            <a:r>
              <a:rPr lang="en-GB" sz="4000" b="1" dirty="0" smtClean="0">
                <a:solidFill>
                  <a:srgbClr val="990033"/>
                </a:solidFill>
                <a:effectLst>
                  <a:outerShdw blurRad="38100" dist="38100" dir="2700000" algn="tl">
                    <a:srgbClr val="000000">
                      <a:alpha val="43137"/>
                    </a:srgbClr>
                  </a:outerShdw>
                </a:effectLst>
              </a:rPr>
              <a:t/>
            </a:r>
            <a:br>
              <a:rPr lang="en-GB" sz="4000" b="1" dirty="0" smtClean="0">
                <a:solidFill>
                  <a:srgbClr val="990033"/>
                </a:solidFill>
                <a:effectLst>
                  <a:outerShdw blurRad="38100" dist="38100" dir="2700000" algn="tl">
                    <a:srgbClr val="000000">
                      <a:alpha val="43137"/>
                    </a:srgbClr>
                  </a:outerShdw>
                </a:effectLst>
              </a:rPr>
            </a:br>
            <a:r>
              <a:rPr lang="en-GB" sz="4000" b="1" dirty="0">
                <a:solidFill>
                  <a:srgbClr val="990033"/>
                </a:solidFill>
                <a:effectLst>
                  <a:outerShdw blurRad="38100" dist="38100" dir="2700000" algn="tl">
                    <a:srgbClr val="000000">
                      <a:alpha val="43137"/>
                    </a:srgbClr>
                  </a:outerShdw>
                </a:effectLst>
              </a:rPr>
              <a:t/>
            </a:r>
            <a:br>
              <a:rPr lang="en-GB" sz="4000" b="1" dirty="0">
                <a:solidFill>
                  <a:srgbClr val="990033"/>
                </a:solidFill>
                <a:effectLst>
                  <a:outerShdw blurRad="38100" dist="38100" dir="2700000" algn="tl">
                    <a:srgbClr val="000000">
                      <a:alpha val="43137"/>
                    </a:srgbClr>
                  </a:outerShdw>
                </a:effectLst>
              </a:rPr>
            </a:br>
            <a:r>
              <a:rPr lang="en-GB" sz="4000" b="1" dirty="0" smtClean="0">
                <a:solidFill>
                  <a:srgbClr val="990033"/>
                </a:solidFill>
                <a:effectLst>
                  <a:outerShdw blurRad="38100" dist="38100" dir="2700000" algn="tl">
                    <a:srgbClr val="000000">
                      <a:alpha val="43137"/>
                    </a:srgbClr>
                  </a:outerShdw>
                </a:effectLst>
              </a:rPr>
              <a:t/>
            </a:r>
            <a:br>
              <a:rPr lang="en-GB" sz="4000" b="1" dirty="0" smtClean="0">
                <a:solidFill>
                  <a:srgbClr val="990033"/>
                </a:solidFill>
                <a:effectLst>
                  <a:outerShdw blurRad="38100" dist="38100" dir="2700000" algn="tl">
                    <a:srgbClr val="000000">
                      <a:alpha val="43137"/>
                    </a:srgbClr>
                  </a:outerShdw>
                </a:effectLst>
              </a:rPr>
            </a:br>
            <a:r>
              <a:rPr lang="en-GB" sz="4000" b="1" dirty="0">
                <a:solidFill>
                  <a:srgbClr val="990033"/>
                </a:solidFill>
                <a:effectLst>
                  <a:outerShdw blurRad="38100" dist="38100" dir="2700000" algn="tl">
                    <a:srgbClr val="000000">
                      <a:alpha val="43137"/>
                    </a:srgbClr>
                  </a:outerShdw>
                </a:effectLst>
              </a:rPr>
              <a:t/>
            </a:r>
            <a:br>
              <a:rPr lang="en-GB" sz="4000" b="1" dirty="0">
                <a:solidFill>
                  <a:srgbClr val="990033"/>
                </a:solidFill>
                <a:effectLst>
                  <a:outerShdw blurRad="38100" dist="38100" dir="2700000" algn="tl">
                    <a:srgbClr val="000000">
                      <a:alpha val="43137"/>
                    </a:srgbClr>
                  </a:outerShdw>
                </a:effectLst>
              </a:rPr>
            </a:br>
            <a:r>
              <a:rPr lang="en-GB" sz="4000" b="1" dirty="0" smtClean="0">
                <a:solidFill>
                  <a:srgbClr val="990033"/>
                </a:solidFill>
                <a:effectLst>
                  <a:outerShdw blurRad="38100" dist="38100" dir="2700000" algn="tl">
                    <a:srgbClr val="000000">
                      <a:alpha val="43137"/>
                    </a:srgbClr>
                  </a:outerShdw>
                </a:effectLst>
              </a:rPr>
              <a:t/>
            </a:r>
            <a:br>
              <a:rPr lang="en-GB" sz="4000" b="1" dirty="0" smtClean="0">
                <a:solidFill>
                  <a:srgbClr val="990033"/>
                </a:solidFill>
                <a:effectLst>
                  <a:outerShdw blurRad="38100" dist="38100" dir="2700000" algn="tl">
                    <a:srgbClr val="000000">
                      <a:alpha val="43137"/>
                    </a:srgbClr>
                  </a:outerShdw>
                </a:effectLst>
              </a:rPr>
            </a:br>
            <a:r>
              <a:rPr lang="en-GB" sz="4000" b="1" dirty="0" smtClean="0">
                <a:solidFill>
                  <a:srgbClr val="990033"/>
                </a:solidFill>
                <a:effectLst>
                  <a:outerShdw blurRad="38100" dist="38100" dir="2700000" algn="tl">
                    <a:srgbClr val="000000">
                      <a:alpha val="43137"/>
                    </a:srgbClr>
                  </a:outerShdw>
                </a:effectLst>
              </a:rPr>
              <a:t/>
            </a:r>
            <a:br>
              <a:rPr lang="en-GB" sz="4000" b="1" dirty="0" smtClean="0">
                <a:solidFill>
                  <a:srgbClr val="990033"/>
                </a:solidFill>
                <a:effectLst>
                  <a:outerShdw blurRad="38100" dist="38100" dir="2700000" algn="tl">
                    <a:srgbClr val="000000">
                      <a:alpha val="43137"/>
                    </a:srgbClr>
                  </a:outerShdw>
                </a:effectLst>
              </a:rPr>
            </a:br>
            <a:r>
              <a:rPr lang="en-GB" sz="3600" b="1" dirty="0" smtClean="0">
                <a:solidFill>
                  <a:srgbClr val="990033"/>
                </a:solidFill>
                <a:effectLst>
                  <a:outerShdw blurRad="38100" dist="38100" dir="2700000" algn="tl">
                    <a:srgbClr val="000000">
                      <a:alpha val="43137"/>
                    </a:srgbClr>
                  </a:outerShdw>
                </a:effectLst>
              </a:rPr>
              <a:t>If </a:t>
            </a:r>
            <a:r>
              <a:rPr lang="en-GB" sz="3600" b="1" dirty="0">
                <a:solidFill>
                  <a:srgbClr val="990033"/>
                </a:solidFill>
                <a:effectLst>
                  <a:outerShdw blurRad="38100" dist="38100" dir="2700000" algn="tl">
                    <a:srgbClr val="000000">
                      <a:alpha val="43137"/>
                    </a:srgbClr>
                  </a:outerShdw>
                </a:effectLst>
              </a:rPr>
              <a:t>you don’t need it...don’t move with it!</a:t>
            </a:r>
            <a:r>
              <a:rPr lang="en-IE" sz="3600" dirty="0">
                <a:effectLst>
                  <a:outerShdw blurRad="38100" dist="38100" dir="2700000" algn="tl">
                    <a:srgbClr val="000000">
                      <a:alpha val="43137"/>
                    </a:srgbClr>
                  </a:outerShdw>
                </a:effectLst>
              </a:rPr>
              <a:t/>
            </a:r>
            <a:br>
              <a:rPr lang="en-IE" sz="3600" dirty="0">
                <a:effectLst>
                  <a:outerShdw blurRad="38100" dist="38100" dir="2700000" algn="tl">
                    <a:srgbClr val="000000">
                      <a:alpha val="43137"/>
                    </a:srgbClr>
                  </a:outerShdw>
                </a:effectLst>
              </a:rPr>
            </a:br>
            <a:endParaRPr lang="en-IE" sz="3600" dirty="0">
              <a:effectLst>
                <a:outerShdw blurRad="38100" dist="38100" dir="2700000" algn="tl">
                  <a:srgbClr val="000000">
                    <a:alpha val="43137"/>
                  </a:srgbClr>
                </a:outerShdw>
              </a:effectLst>
            </a:endParaRPr>
          </a:p>
        </p:txBody>
      </p:sp>
      <p:pic>
        <p:nvPicPr>
          <p:cNvPr id="5" name="Picture Placeholder 4"/>
          <p:cNvPicPr>
            <a:picLocks noGrp="1" noChangeAspect="1"/>
          </p:cNvPicPr>
          <p:nvPr>
            <p:ph type="pic" idx="1"/>
          </p:nvPr>
        </p:nvPicPr>
        <p:blipFill>
          <a:blip r:embed="rId5"/>
          <a:srcRect l="2897" r="2897"/>
          <a:stretch>
            <a:fillRect/>
          </a:stretch>
        </p:blipFill>
        <p:spPr>
          <a:xfrm>
            <a:off x="5183188" y="554183"/>
            <a:ext cx="6172200" cy="5306868"/>
          </a:xfrm>
          <a:prstGeom prst="rect">
            <a:avLst/>
          </a:prstGeom>
          <a:ln>
            <a:solidFill>
              <a:srgbClr val="990033"/>
            </a:solidFill>
          </a:ln>
        </p:spPr>
      </p:pic>
      <p:sp>
        <p:nvSpPr>
          <p:cNvPr id="4" name="Text Placeholder 3"/>
          <p:cNvSpPr>
            <a:spLocks noGrp="1"/>
          </p:cNvSpPr>
          <p:nvPr>
            <p:ph type="body" sz="half" idx="2"/>
          </p:nvPr>
        </p:nvSpPr>
        <p:spPr>
          <a:xfrm>
            <a:off x="839788" y="2373744"/>
            <a:ext cx="3932237" cy="3495244"/>
          </a:xfrm>
          <a:pattFill prst="pct20">
            <a:fgClr>
              <a:schemeClr val="accent4">
                <a:lumMod val="20000"/>
                <a:lumOff val="80000"/>
              </a:schemeClr>
            </a:fgClr>
            <a:bgClr>
              <a:schemeClr val="bg1"/>
            </a:bgClr>
          </a:pattFill>
          <a:ln>
            <a:solidFill>
              <a:srgbClr val="990033"/>
            </a:solidFill>
          </a:ln>
        </p:spPr>
        <p:txBody>
          <a:bodyPr>
            <a:normAutofit/>
          </a:bodyPr>
          <a:lstStyle/>
          <a:p>
            <a:endParaRPr lang="en-GB" dirty="0" smtClean="0"/>
          </a:p>
          <a:p>
            <a:pPr marL="285750" indent="-285750">
              <a:lnSpc>
                <a:spcPct val="150000"/>
              </a:lnSpc>
              <a:buFont typeface="Wingdings" panose="05000000000000000000" pitchFamily="2" charset="2"/>
              <a:buChar char="v"/>
            </a:pPr>
            <a:r>
              <a:rPr lang="en-GB" dirty="0" smtClean="0"/>
              <a:t> </a:t>
            </a:r>
            <a:r>
              <a:rPr lang="en-GB" sz="2400" dirty="0"/>
              <a:t>You have enough possessions to box up without dealing with unused and unnecessary items you no longer need.</a:t>
            </a:r>
          </a:p>
          <a:p>
            <a:pPr marL="342900" indent="-342900">
              <a:lnSpc>
                <a:spcPct val="150000"/>
              </a:lnSpc>
              <a:buFont typeface="Wingdings" panose="05000000000000000000" pitchFamily="2" charset="2"/>
              <a:buChar char="v"/>
            </a:pPr>
            <a:endParaRPr lang="en-IE"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7733567"/>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65760" y="313509"/>
            <a:ext cx="3048000" cy="3030582"/>
          </a:xfrm>
          <a:prstGeom prst="rect">
            <a:avLst/>
          </a:prstGeom>
          <a:solidFill>
            <a:schemeClr val="accent4">
              <a:lumMod val="20000"/>
              <a:lumOff val="80000"/>
            </a:schemeClr>
          </a:solidFill>
          <a:ln>
            <a:solidFill>
              <a:srgbClr val="C0000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dirty="0">
                <a:solidFill>
                  <a:srgbClr val="990033"/>
                </a:solidFill>
                <a:effectLst>
                  <a:outerShdw blurRad="38100" dist="38100" dir="2700000" algn="tl">
                    <a:srgbClr val="000000">
                      <a:alpha val="43137"/>
                    </a:srgbClr>
                  </a:outerShdw>
                </a:effectLst>
                <a:latin typeface="+mj-lt"/>
              </a:rPr>
              <a:t>Clear outs are not just for spring!</a:t>
            </a:r>
          </a:p>
        </p:txBody>
      </p:sp>
      <p:sp>
        <p:nvSpPr>
          <p:cNvPr id="3" name="Rectangle 2"/>
          <p:cNvSpPr/>
          <p:nvPr/>
        </p:nvSpPr>
        <p:spPr>
          <a:xfrm>
            <a:off x="365760" y="3568338"/>
            <a:ext cx="3048000" cy="282375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smtClean="0">
                <a:solidFill>
                  <a:srgbClr val="FFF2CC"/>
                </a:solidFill>
                <a:effectLst>
                  <a:outerShdw blurRad="38100" dist="38100" dir="2700000" algn="tl">
                    <a:srgbClr val="000000">
                      <a:alpha val="43137"/>
                    </a:srgbClr>
                  </a:outerShdw>
                </a:effectLst>
                <a:latin typeface="+mj-lt"/>
              </a:rPr>
              <a:t>“If your stuff isn’t serving you, it won’t be serving you any better packed away in a box somewhere”</a:t>
            </a:r>
            <a:endParaRPr lang="en-IE" sz="2400" b="1" dirty="0" smtClean="0">
              <a:solidFill>
                <a:schemeClr val="tx1"/>
              </a:solidFill>
              <a:effectLst>
                <a:outerShdw blurRad="38100" dist="38100" dir="2700000" algn="tl">
                  <a:srgbClr val="000000">
                    <a:alpha val="43137"/>
                  </a:srgbClr>
                </a:outerShdw>
              </a:effectLst>
              <a:latin typeface="+mj-lt"/>
            </a:endParaRPr>
          </a:p>
          <a:p>
            <a:pPr algn="ctr"/>
            <a:endParaRPr lang="en-IE" sz="2400" b="1" dirty="0" smtClean="0">
              <a:solidFill>
                <a:schemeClr val="tx1"/>
              </a:solidFill>
              <a:effectLst>
                <a:outerShdw blurRad="38100" dist="38100" dir="2700000" algn="tl">
                  <a:srgbClr val="000000">
                    <a:alpha val="43137"/>
                  </a:srgbClr>
                </a:outerShdw>
              </a:effectLst>
              <a:latin typeface="+mj-lt"/>
            </a:endParaRPr>
          </a:p>
          <a:p>
            <a:pPr algn="r"/>
            <a:r>
              <a:rPr lang="en-IE" sz="1100" dirty="0" smtClean="0">
                <a:solidFill>
                  <a:srgbClr val="FFF2CC"/>
                </a:solidFill>
              </a:rPr>
              <a:t>- </a:t>
            </a:r>
            <a:r>
              <a:rPr lang="en-IE" sz="1100" b="1" dirty="0" smtClean="0">
                <a:solidFill>
                  <a:srgbClr val="FFF2CC"/>
                </a:solidFill>
              </a:rPr>
              <a:t>Melissa </a:t>
            </a:r>
            <a:r>
              <a:rPr lang="en-IE" sz="1100" b="1" dirty="0" err="1" smtClean="0">
                <a:solidFill>
                  <a:srgbClr val="FFF2CC"/>
                </a:solidFill>
              </a:rPr>
              <a:t>Camara</a:t>
            </a:r>
            <a:r>
              <a:rPr lang="en-IE" sz="1100" b="1" dirty="0" smtClean="0">
                <a:solidFill>
                  <a:srgbClr val="FFF2CC"/>
                </a:solidFill>
              </a:rPr>
              <a:t> Wilkins</a:t>
            </a:r>
          </a:p>
          <a:p>
            <a:pPr algn="ctr"/>
            <a:endParaRPr lang="en-IE" dirty="0"/>
          </a:p>
        </p:txBody>
      </p:sp>
      <p:sp>
        <p:nvSpPr>
          <p:cNvPr id="5" name="AutoShape 2" descr="Decluttering - Imgfli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6" name="Picture 5"/>
          <p:cNvPicPr>
            <a:picLocks noChangeAspect="1"/>
          </p:cNvPicPr>
          <p:nvPr/>
        </p:nvPicPr>
        <p:blipFill>
          <a:blip r:embed="rId6"/>
          <a:stretch>
            <a:fillRect/>
          </a:stretch>
        </p:blipFill>
        <p:spPr>
          <a:xfrm>
            <a:off x="4137891" y="738909"/>
            <a:ext cx="6483927" cy="525549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7592451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rPr>
              <a:t>What Should I do with this ?</a:t>
            </a:r>
            <a:endParaRPr lang="en-IE" sz="4000" b="1" dirty="0">
              <a:solidFill>
                <a:srgbClr val="990033"/>
              </a:solidFill>
              <a:effectLst>
                <a:outerShdw blurRad="38100" dist="38100" dir="2700000" algn="tl">
                  <a:srgbClr val="000000">
                    <a:alpha val="43137"/>
                  </a:srgbClr>
                </a:outerShdw>
              </a:effectLst>
            </a:endParaRPr>
          </a:p>
        </p:txBody>
      </p:sp>
      <p:pic>
        <p:nvPicPr>
          <p:cNvPr id="5" name="Picture Placeholder 4"/>
          <p:cNvPicPr>
            <a:picLocks noGrp="1" noChangeAspect="1"/>
          </p:cNvPicPr>
          <p:nvPr>
            <p:ph type="pic" idx="1"/>
          </p:nvPr>
        </p:nvPicPr>
        <p:blipFill>
          <a:blip r:embed="rId5">
            <a:extLst>
              <a:ext uri="{28A0092B-C50C-407E-A947-70E740481C1C}">
                <a14:useLocalDpi xmlns:a14="http://schemas.microsoft.com/office/drawing/2010/main" val="0"/>
              </a:ext>
            </a:extLst>
          </a:blip>
          <a:srcRect t="10520" b="10520"/>
          <a:stretch>
            <a:fillRect/>
          </a:stretch>
        </p:blipFill>
        <p:spPr>
          <a:xfrm>
            <a:off x="5266316" y="617972"/>
            <a:ext cx="6172200" cy="5136283"/>
          </a:xfrm>
          <a:ln>
            <a:solidFill>
              <a:srgbClr val="990033"/>
            </a:solidFill>
          </a:ln>
        </p:spPr>
      </p:pic>
      <p:sp>
        <p:nvSpPr>
          <p:cNvPr id="4" name="Text Placeholder 3"/>
          <p:cNvSpPr>
            <a:spLocks noGrp="1"/>
          </p:cNvSpPr>
          <p:nvPr>
            <p:ph type="body" sz="half" idx="2"/>
          </p:nvPr>
        </p:nvSpPr>
        <p:spPr>
          <a:pattFill prst="pct10">
            <a:fgClr>
              <a:schemeClr val="accent4">
                <a:lumMod val="20000"/>
                <a:lumOff val="80000"/>
              </a:schemeClr>
            </a:fgClr>
            <a:bgClr>
              <a:schemeClr val="bg1"/>
            </a:bgClr>
          </a:pattFill>
          <a:ln>
            <a:solidFill>
              <a:srgbClr val="990033"/>
            </a:solidFill>
          </a:ln>
        </p:spPr>
        <p:txBody>
          <a:bodyPr/>
          <a:lstStyle/>
          <a:p>
            <a:endParaRPr lang="en-IE" dirty="0"/>
          </a:p>
          <a:p>
            <a:pPr marL="285750" indent="-285750">
              <a:buFont typeface="Wingdings" panose="05000000000000000000" pitchFamily="2" charset="2"/>
              <a:buChar char="v"/>
            </a:pPr>
            <a:r>
              <a:rPr lang="en-IE" sz="1800" dirty="0" smtClean="0"/>
              <a:t>There are numerous ways to make the decision on how to begin decluttering</a:t>
            </a:r>
            <a:endParaRPr lang="en-IE" sz="1800" dirty="0"/>
          </a:p>
        </p:txBody>
      </p:sp>
      <p:sp>
        <p:nvSpPr>
          <p:cNvPr id="18" name="Right Arrow 17"/>
          <p:cNvSpPr/>
          <p:nvPr/>
        </p:nvSpPr>
        <p:spPr>
          <a:xfrm>
            <a:off x="8224981" y="644817"/>
            <a:ext cx="748145" cy="3602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Down Arrow 18"/>
          <p:cNvSpPr/>
          <p:nvPr/>
        </p:nvSpPr>
        <p:spPr>
          <a:xfrm>
            <a:off x="10805467" y="2131148"/>
            <a:ext cx="461819" cy="9236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Left-Right-Up Arrow 20"/>
          <p:cNvSpPr/>
          <p:nvPr/>
        </p:nvSpPr>
        <p:spPr>
          <a:xfrm>
            <a:off x="5362430" y="4484832"/>
            <a:ext cx="1006764" cy="65578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Bent Arrow 21"/>
          <p:cNvSpPr/>
          <p:nvPr/>
        </p:nvSpPr>
        <p:spPr>
          <a:xfrm>
            <a:off x="5791921" y="842963"/>
            <a:ext cx="1154546" cy="64654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3" name="U-Turn Arrow 22"/>
          <p:cNvSpPr/>
          <p:nvPr/>
        </p:nvSpPr>
        <p:spPr>
          <a:xfrm>
            <a:off x="10380594" y="785090"/>
            <a:ext cx="849746" cy="60960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4" name="Left-Up Arrow 23"/>
          <p:cNvSpPr/>
          <p:nvPr/>
        </p:nvSpPr>
        <p:spPr>
          <a:xfrm>
            <a:off x="10630488" y="4094306"/>
            <a:ext cx="571064" cy="947307"/>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Curved Up Arrow 24"/>
          <p:cNvSpPr/>
          <p:nvPr/>
        </p:nvSpPr>
        <p:spPr>
          <a:xfrm>
            <a:off x="5634182" y="2309091"/>
            <a:ext cx="628073" cy="4248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23876504"/>
      </p:ext>
    </p:extLst>
  </p:cSld>
  <p:clrMapOvr>
    <a:masterClrMapping/>
  </p:clrMapOvr>
  <mc:AlternateContent xmlns:mc="http://schemas.openxmlformats.org/markup-compatibility/2006" xmlns:p14="http://schemas.microsoft.com/office/powerpoint/2010/main">
    <mc:Choice Requires="p14">
      <p:transition spd="slow" p14:dur="2000" advTm="42000"/>
    </mc:Choice>
    <mc:Fallback xmlns="">
      <p:transition spd="slow" advTm="42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8599"/>
            <a:ext cx="10515600" cy="1105401"/>
          </a:xfrm>
          <a:solidFill>
            <a:schemeClr val="accent4">
              <a:lumMod val="20000"/>
              <a:lumOff val="80000"/>
            </a:schemeClr>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rPr>
              <a:t>How to</a:t>
            </a:r>
            <a:r>
              <a:rPr lang="en-IE" sz="4000" b="1" dirty="0">
                <a:solidFill>
                  <a:srgbClr val="990033"/>
                </a:solidFill>
                <a:effectLst>
                  <a:outerShdw blurRad="38100" dist="38100" dir="2700000" algn="tl">
                    <a:srgbClr val="000000">
                      <a:alpha val="43137"/>
                    </a:srgbClr>
                  </a:outerShdw>
                </a:effectLst>
              </a:rPr>
              <a:t> </a:t>
            </a:r>
            <a:r>
              <a:rPr lang="en-IE" sz="4000" b="1" dirty="0" smtClean="0">
                <a:solidFill>
                  <a:srgbClr val="990033"/>
                </a:solidFill>
                <a:effectLst>
                  <a:outerShdw blurRad="38100" dist="38100" dir="2700000" algn="tl">
                    <a:srgbClr val="000000">
                      <a:alpha val="43137"/>
                    </a:srgbClr>
                  </a:outerShdw>
                </a:effectLst>
              </a:rPr>
              <a:t>Clear Clutter…</a:t>
            </a:r>
            <a:endParaRPr lang="en-IE" sz="4000" b="1" dirty="0">
              <a:solidFill>
                <a:srgbClr val="990033"/>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1524000"/>
            <a:ext cx="10515600" cy="5153891"/>
          </a:xfrm>
          <a:blipFill>
            <a:blip r:embed="rId5"/>
            <a:stretch>
              <a:fillRect/>
            </a:stretch>
          </a:blipFill>
          <a:ln w="28575" cap="rnd">
            <a:solidFill>
              <a:srgbClr val="990033"/>
            </a:solidFill>
            <a:bevel/>
          </a:ln>
        </p:spPr>
        <p:txBody>
          <a:bodyPr>
            <a:normAutofit fontScale="92500" lnSpcReduction="20000"/>
          </a:bodyPr>
          <a:lstStyle/>
          <a:p>
            <a:pPr marL="0" indent="0" algn="ctr">
              <a:buNone/>
            </a:pPr>
            <a:endParaRPr lang="en-IE" sz="2900" dirty="0" smtClean="0">
              <a:solidFill>
                <a:srgbClr val="990033"/>
              </a:solidFill>
              <a:latin typeface="Berlin Sans FB" panose="020E0602020502020306" pitchFamily="34" charset="0"/>
            </a:endParaRPr>
          </a:p>
          <a:p>
            <a:pPr marL="0" indent="0" algn="ctr">
              <a:buNone/>
            </a:pPr>
            <a:r>
              <a:rPr lang="en-IE" sz="2200" dirty="0" smtClean="0">
                <a:solidFill>
                  <a:srgbClr val="990033"/>
                </a:solidFill>
                <a:latin typeface="Berlin Sans FB" panose="020E0602020502020306" pitchFamily="34" charset="0"/>
              </a:rPr>
              <a:t>       DOES IT HAVE VALUE?</a:t>
            </a:r>
          </a:p>
          <a:p>
            <a:pPr marL="0" indent="0" algn="ctr">
              <a:buNone/>
            </a:pPr>
            <a:endParaRPr lang="en-IE" sz="3100" dirty="0" smtClean="0">
              <a:solidFill>
                <a:srgbClr val="990033"/>
              </a:solidFill>
              <a:latin typeface="Berlin Sans FB" panose="020E0602020502020306" pitchFamily="34" charset="0"/>
            </a:endParaRPr>
          </a:p>
          <a:p>
            <a:pPr marL="0" indent="0" algn="ctr">
              <a:buNone/>
            </a:pPr>
            <a:r>
              <a:rPr lang="en-IE" dirty="0" smtClean="0"/>
              <a:t>		</a:t>
            </a:r>
            <a:endParaRPr lang="en-IE" dirty="0"/>
          </a:p>
          <a:p>
            <a:pPr marL="0" indent="0" algn="ctr">
              <a:buNone/>
            </a:pPr>
            <a:endParaRPr lang="en-IE" dirty="0" smtClean="0"/>
          </a:p>
          <a:p>
            <a:pPr marL="0" indent="0">
              <a:buNone/>
            </a:pPr>
            <a:r>
              <a:rPr lang="en-IE" dirty="0" smtClean="0"/>
              <a:t>		</a:t>
            </a:r>
            <a:r>
              <a:rPr lang="en-IE" sz="2200" dirty="0" smtClean="0">
                <a:latin typeface="Berlin Sans FB" panose="020E0602020502020306" pitchFamily="34" charset="0"/>
              </a:rPr>
              <a:t>DO YOU NEED IT?</a:t>
            </a:r>
            <a:r>
              <a:rPr lang="en-IE" dirty="0" smtClean="0"/>
              <a:t>			</a:t>
            </a:r>
            <a:r>
              <a:rPr lang="en-IE" sz="2200" dirty="0" smtClean="0">
                <a:latin typeface="Berlin Sans FB" panose="020E0602020502020306" pitchFamily="34" charset="0"/>
              </a:rPr>
              <a:t>CAN IT BE RECYCLED?</a:t>
            </a:r>
          </a:p>
          <a:p>
            <a:pPr marL="0" indent="0">
              <a:buNone/>
            </a:pPr>
            <a:r>
              <a:rPr lang="en-IE" dirty="0" smtClean="0"/>
              <a:t>		YES		NO			yes		NO</a:t>
            </a:r>
          </a:p>
          <a:p>
            <a:pPr marL="0" indent="0">
              <a:buNone/>
            </a:pPr>
            <a:r>
              <a:rPr lang="en-IE" dirty="0" smtClean="0"/>
              <a:t>								</a:t>
            </a:r>
          </a:p>
          <a:p>
            <a:pPr marL="0" indent="0">
              <a:buNone/>
            </a:pPr>
            <a:r>
              <a:rPr lang="en-IE" dirty="0" smtClean="0"/>
              <a:t>		   </a:t>
            </a:r>
            <a:r>
              <a:rPr lang="en-IE" b="1" dirty="0" smtClean="0">
                <a:solidFill>
                  <a:srgbClr val="990033"/>
                </a:solidFill>
              </a:rPr>
              <a:t>Keep It	</a:t>
            </a:r>
            <a:r>
              <a:rPr lang="en-IE" dirty="0" smtClean="0"/>
              <a:t>					</a:t>
            </a:r>
            <a:r>
              <a:rPr lang="en-IE" b="1" dirty="0" smtClean="0">
                <a:solidFill>
                  <a:srgbClr val="990033"/>
                </a:solidFill>
              </a:rPr>
              <a:t>Bin It</a:t>
            </a:r>
          </a:p>
          <a:p>
            <a:pPr marL="0" indent="0">
              <a:buNone/>
            </a:pPr>
            <a:r>
              <a:rPr lang="en-IE" dirty="0" smtClean="0"/>
              <a:t>				</a:t>
            </a:r>
            <a:r>
              <a:rPr lang="en-IE" b="1" dirty="0" smtClean="0">
                <a:solidFill>
                  <a:srgbClr val="990033"/>
                </a:solidFill>
              </a:rPr>
              <a:t>Sell or Donate it</a:t>
            </a:r>
            <a:r>
              <a:rPr lang="en-IE" b="1" dirty="0">
                <a:solidFill>
                  <a:srgbClr val="990033"/>
                </a:solidFill>
              </a:rPr>
              <a:t> </a:t>
            </a:r>
            <a:r>
              <a:rPr lang="en-IE" b="1" dirty="0" smtClean="0">
                <a:solidFill>
                  <a:srgbClr val="990033"/>
                </a:solidFill>
              </a:rPr>
              <a:t>       RECYCLE</a:t>
            </a:r>
            <a:r>
              <a:rPr lang="en-IE" dirty="0"/>
              <a:t>	</a:t>
            </a:r>
            <a:r>
              <a:rPr lang="en-IE" dirty="0" smtClean="0"/>
              <a:t> </a:t>
            </a:r>
            <a:r>
              <a:rPr lang="en-IE" sz="2400" b="1" dirty="0" smtClean="0"/>
              <a:t>		 </a:t>
            </a:r>
            <a:r>
              <a:rPr lang="en-IE" sz="2400" b="1" dirty="0" smtClean="0">
                <a:solidFill>
                  <a:srgbClr val="990033"/>
                </a:solidFill>
              </a:rPr>
              <a:t>	</a:t>
            </a:r>
            <a:endParaRPr lang="en-IE" sz="2600" b="1" dirty="0" smtClean="0">
              <a:solidFill>
                <a:srgbClr val="990033"/>
              </a:solidFill>
            </a:endParaRPr>
          </a:p>
          <a:p>
            <a:pPr marL="0" indent="0">
              <a:buNone/>
            </a:pPr>
            <a:endParaRPr lang="en-IE" dirty="0" smtClean="0"/>
          </a:p>
          <a:p>
            <a:pPr marL="0" indent="0">
              <a:buNone/>
            </a:pPr>
            <a:r>
              <a:rPr lang="en-IE" dirty="0" smtClean="0"/>
              <a:t>										</a:t>
            </a:r>
            <a:endParaRPr lang="en-IE" b="1" dirty="0">
              <a:solidFill>
                <a:srgbClr val="990033"/>
              </a:solidFill>
            </a:endParaRPr>
          </a:p>
        </p:txBody>
      </p:sp>
      <p:cxnSp>
        <p:nvCxnSpPr>
          <p:cNvPr id="5" name="Straight Arrow Connector 4"/>
          <p:cNvCxnSpPr/>
          <p:nvPr/>
        </p:nvCxnSpPr>
        <p:spPr>
          <a:xfrm flipH="1">
            <a:off x="4441371" y="2647406"/>
            <a:ext cx="583474" cy="670560"/>
          </a:xfrm>
          <a:prstGeom prst="straightConnector1">
            <a:avLst/>
          </a:prstGeom>
          <a:ln>
            <a:solidFill>
              <a:srgbClr val="990033"/>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7222670" y="2616926"/>
            <a:ext cx="644435" cy="670560"/>
          </a:xfrm>
          <a:prstGeom prst="straightConnector1">
            <a:avLst/>
          </a:prstGeom>
          <a:ln>
            <a:solidFill>
              <a:srgbClr val="990033"/>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7544887" y="4200696"/>
            <a:ext cx="0" cy="847834"/>
          </a:xfrm>
          <a:prstGeom prst="straightConnector1">
            <a:avLst/>
          </a:prstGeom>
          <a:ln>
            <a:solidFill>
              <a:srgbClr val="990033"/>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9374909" y="4200697"/>
            <a:ext cx="62048" cy="495274"/>
          </a:xfrm>
          <a:prstGeom prst="straightConnector1">
            <a:avLst/>
          </a:prstGeom>
          <a:ln>
            <a:solidFill>
              <a:srgbClr val="990033"/>
            </a:solidFill>
            <a:tailEnd type="triangle"/>
          </a:ln>
        </p:spPr>
        <p:style>
          <a:lnRef idx="3">
            <a:schemeClr val="dk1"/>
          </a:lnRef>
          <a:fillRef idx="0">
            <a:schemeClr val="dk1"/>
          </a:fillRef>
          <a:effectRef idx="2">
            <a:schemeClr val="dk1"/>
          </a:effectRef>
          <a:fontRef idx="minor">
            <a:schemeClr val="tx1"/>
          </a:fontRef>
        </p:style>
      </p:cxnSp>
      <p:sp>
        <p:nvSpPr>
          <p:cNvPr id="26" name="Down Arrow 25"/>
          <p:cNvSpPr/>
          <p:nvPr/>
        </p:nvSpPr>
        <p:spPr>
          <a:xfrm rot="19853576" flipH="1">
            <a:off x="5078843" y="4245056"/>
            <a:ext cx="45719" cy="901829"/>
          </a:xfrm>
          <a:prstGeom prst="downArrow">
            <a:avLst/>
          </a:prstGeom>
          <a:solidFill>
            <a:srgbClr val="99003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Oval 27"/>
          <p:cNvSpPr/>
          <p:nvPr/>
        </p:nvSpPr>
        <p:spPr>
          <a:xfrm>
            <a:off x="4924515" y="2322195"/>
            <a:ext cx="729673" cy="277091"/>
          </a:xfrm>
          <a:prstGeom prst="ellipse">
            <a:avLst/>
          </a:prstGeom>
          <a:solidFill>
            <a:schemeClr val="accent4">
              <a:lumMod val="20000"/>
              <a:lumOff val="80000"/>
            </a:scheme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chemeClr val="tx1"/>
                </a:solidFill>
              </a:rPr>
              <a:t>yes</a:t>
            </a:r>
            <a:endParaRPr lang="en-IE" dirty="0">
              <a:solidFill>
                <a:schemeClr val="tx1"/>
              </a:solidFill>
            </a:endParaRPr>
          </a:p>
        </p:txBody>
      </p:sp>
      <p:sp>
        <p:nvSpPr>
          <p:cNvPr id="29" name="Oval 28"/>
          <p:cNvSpPr/>
          <p:nvPr/>
        </p:nvSpPr>
        <p:spPr>
          <a:xfrm>
            <a:off x="6722851" y="2292824"/>
            <a:ext cx="822036" cy="286327"/>
          </a:xfrm>
          <a:prstGeom prst="ellipse">
            <a:avLst/>
          </a:prstGeom>
          <a:solidFill>
            <a:schemeClr val="accent4">
              <a:lumMod val="20000"/>
              <a:lumOff val="80000"/>
            </a:schemeClr>
          </a:solid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smtClean="0">
                <a:solidFill>
                  <a:schemeClr val="tx1"/>
                </a:solidFill>
              </a:rPr>
              <a:t>No</a:t>
            </a:r>
            <a:endParaRPr lang="en-IE" dirty="0">
              <a:solidFill>
                <a:schemeClr val="tx1"/>
              </a:solidFill>
            </a:endParaRPr>
          </a:p>
        </p:txBody>
      </p:sp>
      <p:cxnSp>
        <p:nvCxnSpPr>
          <p:cNvPr id="32" name="Straight Arrow Connector 31"/>
          <p:cNvCxnSpPr/>
          <p:nvPr/>
        </p:nvCxnSpPr>
        <p:spPr>
          <a:xfrm>
            <a:off x="2983345" y="4200696"/>
            <a:ext cx="153809" cy="495275"/>
          </a:xfrm>
          <a:prstGeom prst="straightConnector1">
            <a:avLst/>
          </a:prstGeom>
          <a:ln>
            <a:solidFill>
              <a:srgbClr val="990033"/>
            </a:solidFill>
            <a:tailEnd type="triangle"/>
          </a:ln>
        </p:spPr>
        <p:style>
          <a:lnRef idx="3">
            <a:schemeClr val="dk1"/>
          </a:lnRef>
          <a:fillRef idx="0">
            <a:schemeClr val="dk1"/>
          </a:fillRef>
          <a:effectRef idx="2">
            <a:schemeClr val="dk1"/>
          </a:effectRef>
          <a:fontRef idx="minor">
            <a:schemeClr val="tx1"/>
          </a:fontRef>
        </p:style>
      </p:cxn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2494667"/>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572654"/>
            <a:ext cx="3932237" cy="1484745"/>
          </a:xfrm>
          <a:solidFill>
            <a:schemeClr val="accent4">
              <a:lumMod val="20000"/>
              <a:lumOff val="80000"/>
            </a:schemeClr>
          </a:solidFill>
          <a:ln>
            <a:solidFill>
              <a:srgbClr val="990033"/>
            </a:solidFill>
          </a:ln>
        </p:spPr>
        <p:txBody>
          <a:bodyPr>
            <a:noAutofit/>
          </a:bodyPr>
          <a:lstStyle/>
          <a:p>
            <a:r>
              <a:rPr lang="en-GB" sz="4000" b="1" dirty="0" smtClean="0">
                <a:solidFill>
                  <a:srgbClr val="990033"/>
                </a:solidFill>
                <a:effectLst>
                  <a:outerShdw blurRad="38100" dist="38100" dir="2700000" algn="tl">
                    <a:srgbClr val="000000">
                      <a:alpha val="43137"/>
                    </a:srgbClr>
                  </a:outerShdw>
                </a:effectLst>
              </a:rPr>
              <a:t>The </a:t>
            </a:r>
            <a:r>
              <a:rPr lang="en-GB" sz="4000" b="1" dirty="0">
                <a:solidFill>
                  <a:srgbClr val="990033"/>
                </a:solidFill>
                <a:effectLst>
                  <a:outerShdw blurRad="38100" dist="38100" dir="2700000" algn="tl">
                    <a:srgbClr val="000000">
                      <a:alpha val="43137"/>
                    </a:srgbClr>
                  </a:outerShdw>
                </a:effectLst>
              </a:rPr>
              <a:t>B</a:t>
            </a:r>
            <a:r>
              <a:rPr lang="en-GB" sz="4000" b="1" dirty="0" smtClean="0">
                <a:solidFill>
                  <a:srgbClr val="990033"/>
                </a:solidFill>
                <a:effectLst>
                  <a:outerShdw blurRad="38100" dist="38100" dir="2700000" algn="tl">
                    <a:srgbClr val="000000">
                      <a:alpha val="43137"/>
                    </a:srgbClr>
                  </a:outerShdw>
                </a:effectLst>
              </a:rPr>
              <a:t>ig </a:t>
            </a:r>
            <a:r>
              <a:rPr lang="en-GB" sz="4000" b="1" dirty="0">
                <a:solidFill>
                  <a:srgbClr val="990033"/>
                </a:solidFill>
                <a:effectLst>
                  <a:outerShdw blurRad="38100" dist="38100" dir="2700000" algn="tl">
                    <a:srgbClr val="000000">
                      <a:alpha val="43137"/>
                    </a:srgbClr>
                  </a:outerShdw>
                </a:effectLst>
              </a:rPr>
              <a:t>C</a:t>
            </a:r>
            <a:r>
              <a:rPr lang="en-GB" sz="4000" b="1" dirty="0" smtClean="0">
                <a:solidFill>
                  <a:srgbClr val="990033"/>
                </a:solidFill>
                <a:effectLst>
                  <a:outerShdw blurRad="38100" dist="38100" dir="2700000" algn="tl">
                    <a:srgbClr val="000000">
                      <a:alpha val="43137"/>
                    </a:srgbClr>
                  </a:outerShdw>
                </a:effectLst>
              </a:rPr>
              <a:t>lear Out</a:t>
            </a:r>
            <a:endParaRPr lang="en-GB" b="1" dirty="0">
              <a:solidFill>
                <a:srgbClr val="990033"/>
              </a:solidFill>
              <a:effectLst>
                <a:outerShdw blurRad="38100" dist="38100" dir="2700000" algn="tl">
                  <a:srgbClr val="000000">
                    <a:alpha val="43137"/>
                  </a:srgbClr>
                </a:outerShdw>
              </a:effectLst>
            </a:endParaRPr>
          </a:p>
        </p:txBody>
      </p:sp>
      <p:pic>
        <p:nvPicPr>
          <p:cNvPr id="7170" name="Picture 2" descr="How to Declutter when Moving? -"/>
          <p:cNvPicPr>
            <a:picLocks noGrp="1" noChangeAspect="1" noChangeArrowheads="1"/>
          </p:cNvPicPr>
          <p:nvPr>
            <p:ph type="pic" idx="1"/>
          </p:nvPr>
        </p:nvPicPr>
        <p:blipFill>
          <a:blip r:embed="rId5" cstate="print">
            <a:extLst>
              <a:ext uri="{28A0092B-C50C-407E-A947-70E740481C1C}">
                <a14:useLocalDpi xmlns:a14="http://schemas.microsoft.com/office/drawing/2010/main" val="0"/>
              </a:ext>
            </a:extLst>
          </a:blip>
          <a:srcRect l="7785" r="7785"/>
          <a:stretch>
            <a:fillRect/>
          </a:stretch>
        </p:blipFill>
        <p:spPr bwMode="auto">
          <a:xfrm>
            <a:off x="5183188" y="572655"/>
            <a:ext cx="6172200" cy="5288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half" idx="2"/>
          </p:nvPr>
        </p:nvSpPr>
        <p:spPr>
          <a:xfrm>
            <a:off x="839788" y="2142836"/>
            <a:ext cx="3932237" cy="3726152"/>
          </a:xfrm>
          <a:pattFill prst="pct10">
            <a:fgClr>
              <a:schemeClr val="accent4">
                <a:lumMod val="20000"/>
                <a:lumOff val="80000"/>
              </a:schemeClr>
            </a:fgClr>
            <a:bgClr>
              <a:schemeClr val="bg1"/>
            </a:bgClr>
          </a:pattFill>
          <a:ln>
            <a:solidFill>
              <a:srgbClr val="990033"/>
            </a:solidFill>
          </a:ln>
        </p:spPr>
        <p:txBody>
          <a:bodyPr/>
          <a:lstStyle/>
          <a:p>
            <a:pPr marL="285750" indent="-285750">
              <a:lnSpc>
                <a:spcPct val="200000"/>
              </a:lnSpc>
              <a:buFont typeface="Wingdings" panose="05000000000000000000" pitchFamily="2" charset="2"/>
              <a:buChar char="v"/>
            </a:pPr>
            <a:r>
              <a:rPr lang="en-GB" dirty="0" smtClean="0"/>
              <a:t>Reducing the amount of belongings you have in this manner will save you countless hours and space later on in the packing and moving process.</a:t>
            </a:r>
          </a:p>
          <a:p>
            <a:pPr marL="285750" indent="-285750">
              <a:lnSpc>
                <a:spcPct val="200000"/>
              </a:lnSpc>
              <a:buFont typeface="Wingdings" panose="05000000000000000000" pitchFamily="2" charset="2"/>
              <a:buChar char="v"/>
            </a:pPr>
            <a:r>
              <a:rPr lang="en-GB" dirty="0" smtClean="0"/>
              <a:t>The only way to tackle this is head on</a:t>
            </a:r>
            <a:endParaRPr lang="en-IE"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695374063"/>
      </p:ext>
    </p:extLst>
  </p:cSld>
  <p:clrMapOvr>
    <a:masterClrMapping/>
  </p:clrMapOvr>
  <mc:AlternateContent xmlns:mc="http://schemas.openxmlformats.org/markup-compatibility/2006" xmlns:p14="http://schemas.microsoft.com/office/powerpoint/2010/main">
    <mc:Choice Requires="p14">
      <p:transition spd="slow" p14:dur="2000" advTm="175000"/>
    </mc:Choice>
    <mc:Fallback xmlns="">
      <p:transition spd="slow" advTm="175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661" y="457198"/>
            <a:ext cx="3932237" cy="847493"/>
          </a:xfrm>
          <a:solidFill>
            <a:schemeClr val="accent4">
              <a:lumMod val="20000"/>
              <a:lumOff val="80000"/>
            </a:schemeClr>
          </a:solidFill>
          <a:ln>
            <a:solidFill>
              <a:srgbClr val="990033"/>
            </a:solidFill>
          </a:ln>
        </p:spPr>
        <p:txBody>
          <a:bodyPr>
            <a:normAutofit/>
          </a:bodyPr>
          <a:lstStyle/>
          <a:p>
            <a:r>
              <a:rPr lang="en-GB" sz="4000" b="1" dirty="0" smtClean="0">
                <a:solidFill>
                  <a:srgbClr val="990033"/>
                </a:solidFill>
                <a:effectLst>
                  <a:outerShdw blurRad="38100" dist="38100" dir="2700000" algn="tl">
                    <a:srgbClr val="000000">
                      <a:alpha val="43137"/>
                    </a:srgbClr>
                  </a:outerShdw>
                </a:effectLst>
              </a:rPr>
              <a:t>Decluttering</a:t>
            </a:r>
            <a:endParaRPr lang="en-IE" sz="4000" b="1" dirty="0">
              <a:effectLst>
                <a:outerShdw blurRad="38100" dist="38100" dir="2700000" algn="tl">
                  <a:srgbClr val="000000">
                    <a:alpha val="43137"/>
                  </a:srgbClr>
                </a:outerShdw>
              </a:effectLst>
            </a:endParaRPr>
          </a:p>
        </p:txBody>
      </p:sp>
      <p:sp>
        <p:nvSpPr>
          <p:cNvPr id="4" name="Text Placeholder 3"/>
          <p:cNvSpPr>
            <a:spLocks noGrp="1"/>
          </p:cNvSpPr>
          <p:nvPr>
            <p:ph type="body" sz="half" idx="2"/>
          </p:nvPr>
        </p:nvSpPr>
        <p:spPr>
          <a:xfrm>
            <a:off x="756661" y="1455232"/>
            <a:ext cx="3932237" cy="4644484"/>
          </a:xfrm>
          <a:pattFill prst="pct10">
            <a:fgClr>
              <a:schemeClr val="accent4">
                <a:lumMod val="20000"/>
                <a:lumOff val="80000"/>
              </a:schemeClr>
            </a:fgClr>
            <a:bgClr>
              <a:schemeClr val="bg1"/>
            </a:bgClr>
          </a:pattFill>
          <a:ln>
            <a:solidFill>
              <a:srgbClr val="990033"/>
            </a:solidFill>
          </a:ln>
        </p:spPr>
        <p:txBody>
          <a:bodyPr/>
          <a:lstStyle/>
          <a:p>
            <a:endParaRPr lang="en-IE" sz="1800" dirty="0" smtClean="0"/>
          </a:p>
          <a:p>
            <a:pPr marL="285750" indent="-285750">
              <a:lnSpc>
                <a:spcPct val="150000"/>
              </a:lnSpc>
              <a:buFont typeface="Wingdings" panose="05000000000000000000" pitchFamily="2" charset="2"/>
              <a:buChar char="v"/>
            </a:pPr>
            <a:r>
              <a:rPr lang="en-IE" sz="1800" dirty="0" smtClean="0"/>
              <a:t>Gather </a:t>
            </a:r>
            <a:r>
              <a:rPr lang="en-IE" sz="1800" dirty="0"/>
              <a:t>three boxes or storage bins, label them as </a:t>
            </a:r>
            <a:r>
              <a:rPr lang="en-IE" sz="1800" dirty="0" smtClean="0"/>
              <a:t>per the method shown </a:t>
            </a:r>
            <a:r>
              <a:rPr lang="en-IE" sz="1800" dirty="0"/>
              <a:t>and then use the </a:t>
            </a:r>
            <a:r>
              <a:rPr lang="en-IE" sz="1800" dirty="0" smtClean="0"/>
              <a:t>organising tips to the right</a:t>
            </a:r>
          </a:p>
          <a:p>
            <a:endParaRPr lang="en-GB" sz="1800" dirty="0"/>
          </a:p>
          <a:p>
            <a:pPr marL="285750" indent="-285750">
              <a:lnSpc>
                <a:spcPct val="150000"/>
              </a:lnSpc>
              <a:buFont typeface="Wingdings" panose="05000000000000000000" pitchFamily="2" charset="2"/>
              <a:buChar char="v"/>
            </a:pPr>
            <a:r>
              <a:rPr lang="en-GB" sz="1800" dirty="0" smtClean="0"/>
              <a:t>You can follow the declutter challenge below if you want to make the activity more fun and involve all the family</a:t>
            </a:r>
            <a:endParaRPr lang="en-IE" sz="1800" dirty="0"/>
          </a:p>
        </p:txBody>
      </p:sp>
      <p:pic>
        <p:nvPicPr>
          <p:cNvPr id="6" name="Picture 5" descr="The Three Box Sorting Method"/>
          <p:cNvPicPr/>
          <p:nvPr/>
        </p:nvPicPr>
        <p:blipFill>
          <a:blip r:embed="rId5">
            <a:extLst>
              <a:ext uri="{28A0092B-C50C-407E-A947-70E740481C1C}">
                <a14:useLocalDpi xmlns:a14="http://schemas.microsoft.com/office/drawing/2010/main" val="0"/>
              </a:ext>
            </a:extLst>
          </a:blip>
          <a:srcRect/>
          <a:stretch>
            <a:fillRect/>
          </a:stretch>
        </p:blipFill>
        <p:spPr bwMode="auto">
          <a:xfrm>
            <a:off x="4772025" y="457199"/>
            <a:ext cx="6919495" cy="5642518"/>
          </a:xfrm>
          <a:prstGeom prst="rect">
            <a:avLst/>
          </a:prstGeom>
          <a:noFill/>
          <a:ln>
            <a:noFill/>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8927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1121" fill="hold"/>
                                        <p:tgtEl>
                                          <p:spTgt spid="3"/>
                                        </p:tgtEl>
                                      </p:cBhvr>
                                    </p:cmd>
                                  </p:childTnLst>
                                </p:cTn>
                              </p:par>
                            </p:childTnLst>
                          </p:cTn>
                        </p:par>
                      </p:childTnLst>
                    </p:cTn>
                  </p:par>
                </p:childTnLst>
              </p:cTn>
              <p:nextCondLst>
                <p:cond evt="onClick" delay="0">
                  <p:tgtEl>
                    <p:spTgt spid="3"/>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1"/>
            <a:ext cx="10829925" cy="1445622"/>
          </a:xfrm>
        </p:spPr>
        <p:txBody>
          <a:bodyPr>
            <a:normAutofit/>
          </a:bodyPr>
          <a:lstStyle/>
          <a:p>
            <a:r>
              <a:rPr lang="en-GB" dirty="0" smtClean="0"/>
              <a:t/>
            </a:r>
            <a:br>
              <a:rPr lang="en-GB" dirty="0" smtClean="0"/>
            </a:br>
            <a:r>
              <a:rPr lang="en-GB" sz="1800" b="1" i="1" dirty="0" smtClean="0"/>
              <a:t>Use 8 weeks prior to your </a:t>
            </a:r>
            <a:r>
              <a:rPr lang="en-GB" sz="1800" b="1" i="1" dirty="0"/>
              <a:t>h</a:t>
            </a:r>
            <a:r>
              <a:rPr lang="en-GB" sz="1800" b="1" i="1" dirty="0" smtClean="0"/>
              <a:t>ouse move and follow the daily guide to help you prepare for your move</a:t>
            </a:r>
            <a:endParaRPr lang="en-IE" sz="1800" b="1"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20230740"/>
              </p:ext>
            </p:extLst>
          </p:nvPr>
        </p:nvGraphicFramePr>
        <p:xfrm>
          <a:off x="628650" y="1291826"/>
          <a:ext cx="10829925" cy="5100267"/>
        </p:xfrm>
        <a:graphic>
          <a:graphicData uri="http://schemas.openxmlformats.org/drawingml/2006/table">
            <a:tbl>
              <a:tblPr firstRow="1" bandRow="1">
                <a:tableStyleId>{C4B1156A-380E-4F78-BDF5-A606A8083BF9}</a:tableStyleId>
              </a:tblPr>
              <a:tblGrid>
                <a:gridCol w="2066925"/>
                <a:gridCol w="1752600"/>
                <a:gridCol w="1752600"/>
                <a:gridCol w="1752600"/>
                <a:gridCol w="1752600"/>
                <a:gridCol w="1752600"/>
              </a:tblGrid>
              <a:tr h="697931">
                <a:tc>
                  <a:txBody>
                    <a:bodyPr/>
                    <a:lstStyle/>
                    <a:p>
                      <a:pPr marL="342900" indent="-342900">
                        <a:spcBef>
                          <a:spcPts val="0"/>
                        </a:spcBef>
                        <a:buFont typeface="Arial" panose="020B0604020202020204" pitchFamily="34" charset="0"/>
                        <a:buChar char="•"/>
                      </a:pPr>
                      <a:r>
                        <a:rPr lang="en-GB" sz="1200" b="0" dirty="0" smtClean="0"/>
                        <a:t>Clean out and Organise three kitchen cabinets</a:t>
                      </a:r>
                      <a:endParaRPr lang="en-IE" sz="1200" b="0" dirty="0"/>
                    </a:p>
                  </a:txBody>
                  <a:tcPr/>
                </a:tc>
                <a:tc>
                  <a:txBody>
                    <a:bodyPr/>
                    <a:lstStyle/>
                    <a:p>
                      <a:pPr marL="342900" indent="-342900">
                        <a:buFont typeface="Arial" panose="020B0604020202020204" pitchFamily="34" charset="0"/>
                        <a:buChar char="•"/>
                      </a:pPr>
                      <a:r>
                        <a:rPr lang="en-GB" sz="1200" b="0" dirty="0" smtClean="0"/>
                        <a:t>Clean out refrigerator</a:t>
                      </a:r>
                      <a:endParaRPr lang="en-IE" sz="1200" b="0" dirty="0"/>
                    </a:p>
                  </a:txBody>
                  <a:tcPr/>
                </a:tc>
                <a:tc>
                  <a:txBody>
                    <a:bodyPr/>
                    <a:lstStyle/>
                    <a:p>
                      <a:pPr marL="342900" indent="-342900">
                        <a:buFont typeface="Arial" panose="020B0604020202020204" pitchFamily="34" charset="0"/>
                        <a:buChar char="•"/>
                      </a:pPr>
                      <a:r>
                        <a:rPr lang="en-GB" sz="1200" b="0" dirty="0" smtClean="0"/>
                        <a:t>Clean out freezer</a:t>
                      </a:r>
                      <a:endParaRPr lang="en-IE" sz="1200" b="0" dirty="0"/>
                    </a:p>
                  </a:txBody>
                  <a:tcPr/>
                </a:tc>
                <a:tc>
                  <a:txBody>
                    <a:bodyPr/>
                    <a:lstStyle/>
                    <a:p>
                      <a:pPr marL="342900" indent="-342900">
                        <a:buFont typeface="Arial" panose="020B0604020202020204" pitchFamily="34" charset="0"/>
                        <a:buChar char="•"/>
                      </a:pPr>
                      <a:r>
                        <a:rPr lang="en-GB" sz="1200" b="0" dirty="0" smtClean="0"/>
                        <a:t>Organise</a:t>
                      </a:r>
                      <a:r>
                        <a:rPr lang="en-GB" sz="1200" b="0" baseline="0" dirty="0" smtClean="0"/>
                        <a:t> spices and throw out old ones</a:t>
                      </a:r>
                      <a:endParaRPr lang="en-IE" sz="1200" b="0" dirty="0"/>
                    </a:p>
                  </a:txBody>
                  <a:tcPr/>
                </a:tc>
                <a:tc>
                  <a:txBody>
                    <a:bodyPr/>
                    <a:lstStyle/>
                    <a:p>
                      <a:pPr marL="342900" indent="-342900">
                        <a:buFont typeface="Arial" panose="020B0604020202020204" pitchFamily="34" charset="0"/>
                        <a:buChar char="•"/>
                      </a:pPr>
                      <a:r>
                        <a:rPr lang="en-GB" sz="1200" b="0" dirty="0" smtClean="0"/>
                        <a:t>Clear out one junk drawer</a:t>
                      </a:r>
                      <a:endParaRPr lang="en-IE" sz="1200" b="0" dirty="0"/>
                    </a:p>
                  </a:txBody>
                  <a:tcPr/>
                </a:tc>
                <a:tc>
                  <a:txBody>
                    <a:bodyPr/>
                    <a:lstStyle/>
                    <a:p>
                      <a:pPr marL="342900" indent="-342900">
                        <a:buFont typeface="Arial" panose="020B0604020202020204" pitchFamily="34" charset="0"/>
                        <a:buChar char="•"/>
                      </a:pPr>
                      <a:r>
                        <a:rPr lang="en-GB" sz="1200" b="0" dirty="0" smtClean="0"/>
                        <a:t>Clear out food presses</a:t>
                      </a:r>
                      <a:endParaRPr lang="en-IE" sz="1200" b="0" dirty="0"/>
                    </a:p>
                  </a:txBody>
                  <a:tcPr/>
                </a:tc>
              </a:tr>
              <a:tr h="1020054">
                <a:tc>
                  <a:txBody>
                    <a:bodyPr/>
                    <a:lstStyle/>
                    <a:p>
                      <a:pPr marL="342900" indent="-342900">
                        <a:buFont typeface="Arial" panose="020B0604020202020204" pitchFamily="34" charset="0"/>
                        <a:buChar char="•"/>
                      </a:pPr>
                      <a:r>
                        <a:rPr lang="en-GB" sz="1200" dirty="0" smtClean="0"/>
                        <a:t>Clear out wallet and purse</a:t>
                      </a:r>
                      <a:endParaRPr lang="en-IE" sz="1200" dirty="0"/>
                    </a:p>
                  </a:txBody>
                  <a:tcPr/>
                </a:tc>
                <a:tc>
                  <a:txBody>
                    <a:bodyPr/>
                    <a:lstStyle/>
                    <a:p>
                      <a:pPr marL="342900" indent="-342900">
                        <a:buFont typeface="Arial" panose="020B0604020202020204" pitchFamily="34" charset="0"/>
                        <a:buChar char="•"/>
                      </a:pPr>
                      <a:r>
                        <a:rPr lang="en-GB" sz="1200" dirty="0" smtClean="0"/>
                        <a:t>Clear out makeup/ toiletries section</a:t>
                      </a:r>
                      <a:endParaRPr lang="en-IE" sz="12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Clear out and Organise three kitchen cabinets</a:t>
                      </a:r>
                      <a:endParaRPr lang="en-IE" sz="1200" dirty="0" smtClean="0"/>
                    </a:p>
                    <a:p>
                      <a:pPr marL="342900" indent="-342900">
                        <a:buFont typeface="Arial" panose="020B0604020202020204" pitchFamily="34" charset="0"/>
                        <a:buChar char="•"/>
                      </a:pPr>
                      <a:endParaRPr lang="en-IE" sz="1200" dirty="0"/>
                    </a:p>
                  </a:txBody>
                  <a:tcPr/>
                </a:tc>
                <a:tc>
                  <a:txBody>
                    <a:bodyPr/>
                    <a:lstStyle/>
                    <a:p>
                      <a:pPr marL="342900" indent="-342900">
                        <a:buFont typeface="Arial" panose="020B0604020202020204" pitchFamily="34" charset="0"/>
                        <a:buChar char="•"/>
                      </a:pPr>
                      <a:r>
                        <a:rPr lang="en-GB" sz="1200" dirty="0" smtClean="0"/>
                        <a:t>Shed clear out- identify unwanted /broken/ out of date items </a:t>
                      </a:r>
                      <a:endParaRPr lang="en-IE" sz="1200" dirty="0"/>
                    </a:p>
                  </a:txBody>
                  <a:tcPr/>
                </a:tc>
                <a:tc>
                  <a:txBody>
                    <a:bodyPr/>
                    <a:lstStyle/>
                    <a:p>
                      <a:pPr marL="342900" indent="-342900">
                        <a:buFont typeface="Arial" panose="020B0604020202020204" pitchFamily="34" charset="0"/>
                        <a:buChar char="•"/>
                      </a:pPr>
                      <a:r>
                        <a:rPr lang="en-GB" sz="1200" dirty="0" smtClean="0"/>
                        <a:t>Clear out bathroom cabinets</a:t>
                      </a:r>
                      <a:endParaRPr lang="en-IE" sz="1200" dirty="0"/>
                    </a:p>
                  </a:txBody>
                  <a:tcPr/>
                </a:tc>
                <a:tc>
                  <a:txBody>
                    <a:bodyPr/>
                    <a:lstStyle/>
                    <a:p>
                      <a:pPr marL="342900" indent="-342900">
                        <a:buFont typeface="Arial" panose="020B0604020202020204" pitchFamily="34" charset="0"/>
                        <a:buChar char="•"/>
                      </a:pPr>
                      <a:r>
                        <a:rPr lang="en-GB" sz="1200" dirty="0" smtClean="0"/>
                        <a:t>Clear</a:t>
                      </a:r>
                      <a:r>
                        <a:rPr lang="en-GB" sz="1200" baseline="0" dirty="0" smtClean="0"/>
                        <a:t> out medicine cabinets</a:t>
                      </a:r>
                      <a:endParaRPr lang="en-IE" sz="1200" dirty="0"/>
                    </a:p>
                  </a:txBody>
                  <a:tcPr/>
                </a:tc>
              </a:tr>
              <a:tr h="1020054">
                <a:tc>
                  <a:txBody>
                    <a:bodyPr/>
                    <a:lstStyle/>
                    <a:p>
                      <a:pPr marL="342900" indent="-342900">
                        <a:buFont typeface="Arial" panose="020B0604020202020204" pitchFamily="34" charset="0"/>
                        <a:buChar char="•"/>
                      </a:pPr>
                      <a:r>
                        <a:rPr lang="en-GB" sz="1200" dirty="0" smtClean="0"/>
                        <a:t>Organise your cleaning supplies</a:t>
                      </a:r>
                      <a:endParaRPr lang="en-IE" sz="1200" dirty="0"/>
                    </a:p>
                  </a:txBody>
                  <a:tcPr/>
                </a:tc>
                <a:tc>
                  <a:txBody>
                    <a:bodyPr/>
                    <a:lstStyle/>
                    <a:p>
                      <a:pPr marL="342900" indent="-342900">
                        <a:buFont typeface="Arial" panose="020B0604020202020204" pitchFamily="34" charset="0"/>
                        <a:buChar char="•"/>
                      </a:pPr>
                      <a:r>
                        <a:rPr lang="en-GB" sz="1200" dirty="0" smtClean="0"/>
                        <a:t>Clear out kids</a:t>
                      </a:r>
                      <a:r>
                        <a:rPr lang="en-GB" sz="1200" baseline="0" dirty="0" smtClean="0"/>
                        <a:t> closets and donate clothes</a:t>
                      </a:r>
                      <a:endParaRPr lang="en-IE" sz="12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Clear out kids</a:t>
                      </a:r>
                      <a:r>
                        <a:rPr lang="en-GB" sz="1200" baseline="0" dirty="0" smtClean="0"/>
                        <a:t> drawers and donate clothes</a:t>
                      </a:r>
                      <a:endParaRPr lang="en-IE" sz="1200" dirty="0" smtClean="0"/>
                    </a:p>
                    <a:p>
                      <a:pPr marL="342900" indent="-342900">
                        <a:buFont typeface="Arial" panose="020B0604020202020204" pitchFamily="34" charset="0"/>
                        <a:buChar char="•"/>
                      </a:pPr>
                      <a:endParaRPr lang="en-IE" sz="12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Clear out kids</a:t>
                      </a:r>
                      <a:r>
                        <a:rPr lang="en-GB" sz="1200" baseline="0" dirty="0" smtClean="0"/>
                        <a:t> toy area and donate</a:t>
                      </a:r>
                      <a:endParaRPr lang="en-IE" sz="1200" dirty="0"/>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smtClean="0"/>
                        <a:t>Clear out and Organise three more kitchen cabinets</a:t>
                      </a:r>
                      <a:endParaRPr lang="en-IE" sz="1200" dirty="0" smtClean="0"/>
                    </a:p>
                    <a:p>
                      <a:pPr marL="342900" indent="-342900">
                        <a:buFont typeface="Arial" panose="020B0604020202020204" pitchFamily="34" charset="0"/>
                        <a:buChar char="•"/>
                      </a:pPr>
                      <a:endParaRPr lang="en-IE" sz="1200" dirty="0"/>
                    </a:p>
                  </a:txBody>
                  <a:tcPr/>
                </a:tc>
                <a:tc>
                  <a:txBody>
                    <a:bodyPr/>
                    <a:lstStyle/>
                    <a:p>
                      <a:pPr marL="342900" indent="-342900">
                        <a:buFont typeface="Arial" panose="020B0604020202020204" pitchFamily="34" charset="0"/>
                        <a:buChar char="•"/>
                      </a:pPr>
                      <a:r>
                        <a:rPr lang="en-GB" sz="1200" dirty="0" smtClean="0"/>
                        <a:t>Clear out and Organise bedside</a:t>
                      </a:r>
                      <a:r>
                        <a:rPr lang="en-GB" sz="1200" baseline="0" dirty="0" smtClean="0"/>
                        <a:t> tables and dresser top</a:t>
                      </a:r>
                      <a:endParaRPr lang="en-IE" sz="1200" dirty="0"/>
                    </a:p>
                  </a:txBody>
                  <a:tcPr/>
                </a:tc>
              </a:tr>
              <a:tr h="697931">
                <a:tc>
                  <a:txBody>
                    <a:bodyPr/>
                    <a:lstStyle/>
                    <a:p>
                      <a:pPr marL="342900" indent="-342900">
                        <a:buFont typeface="Arial" panose="020B0604020202020204" pitchFamily="34" charset="0"/>
                        <a:buChar char="•"/>
                      </a:pPr>
                      <a:r>
                        <a:rPr lang="en-GB" sz="1200" dirty="0" smtClean="0"/>
                        <a:t>Clear out all books </a:t>
                      </a:r>
                      <a:r>
                        <a:rPr lang="en-GB" sz="1200" dirty="0" err="1" smtClean="0"/>
                        <a:t>dvds</a:t>
                      </a:r>
                      <a:r>
                        <a:rPr lang="en-GB" sz="1200" dirty="0" smtClean="0"/>
                        <a:t> and other</a:t>
                      </a:r>
                      <a:r>
                        <a:rPr lang="en-GB" sz="1200" baseline="0" dirty="0" smtClean="0"/>
                        <a:t> media and donate</a:t>
                      </a:r>
                      <a:endParaRPr lang="en-IE" sz="1200" dirty="0"/>
                    </a:p>
                  </a:txBody>
                  <a:tcPr/>
                </a:tc>
                <a:tc>
                  <a:txBody>
                    <a:bodyPr/>
                    <a:lstStyle/>
                    <a:p>
                      <a:pPr marL="342900" indent="-342900">
                        <a:buFont typeface="Arial" panose="020B0604020202020204" pitchFamily="34" charset="0"/>
                        <a:buChar char="•"/>
                      </a:pPr>
                      <a:r>
                        <a:rPr lang="en-GB" sz="1200" dirty="0" smtClean="0"/>
                        <a:t>Clear out one more junk drawer</a:t>
                      </a:r>
                      <a:endParaRPr lang="en-IE" sz="1200" dirty="0"/>
                    </a:p>
                  </a:txBody>
                  <a:tcPr/>
                </a:tc>
                <a:tc>
                  <a:txBody>
                    <a:bodyPr/>
                    <a:lstStyle/>
                    <a:p>
                      <a:pPr marL="342900" indent="-342900">
                        <a:buFont typeface="Arial" panose="020B0604020202020204" pitchFamily="34" charset="0"/>
                        <a:buChar char="•"/>
                      </a:pPr>
                      <a:r>
                        <a:rPr lang="en-GB" sz="1200" dirty="0" smtClean="0"/>
                        <a:t>Clear out all old papers and</a:t>
                      </a:r>
                      <a:r>
                        <a:rPr lang="en-GB" sz="1200" baseline="0" dirty="0" smtClean="0"/>
                        <a:t> mail</a:t>
                      </a:r>
                      <a:endParaRPr lang="en-IE" sz="1200" dirty="0"/>
                    </a:p>
                  </a:txBody>
                  <a:tcPr/>
                </a:tc>
                <a:tc>
                  <a:txBody>
                    <a:bodyPr/>
                    <a:lstStyle/>
                    <a:p>
                      <a:pPr marL="342900" indent="-342900">
                        <a:buFont typeface="Arial" panose="020B0604020202020204" pitchFamily="34" charset="0"/>
                        <a:buChar char="•"/>
                      </a:pPr>
                      <a:r>
                        <a:rPr lang="en-GB" sz="1200" dirty="0" smtClean="0"/>
                        <a:t>Clear out adult closets</a:t>
                      </a:r>
                      <a:r>
                        <a:rPr lang="en-GB" sz="1200" baseline="0" dirty="0" smtClean="0"/>
                        <a:t> and donate</a:t>
                      </a:r>
                      <a:endParaRPr lang="en-IE" sz="1200" dirty="0"/>
                    </a:p>
                  </a:txBody>
                  <a:tcPr/>
                </a:tc>
                <a:tc>
                  <a:txBody>
                    <a:bodyPr/>
                    <a:lstStyle/>
                    <a:p>
                      <a:pPr marL="342900" indent="-342900">
                        <a:buFont typeface="Arial" panose="020B0604020202020204" pitchFamily="34" charset="0"/>
                        <a:buChar char="•"/>
                      </a:pPr>
                      <a:r>
                        <a:rPr lang="en-GB" sz="1200" dirty="0" smtClean="0"/>
                        <a:t>Clear out adult drawers and donate</a:t>
                      </a:r>
                      <a:endParaRPr lang="en-IE" sz="1200" dirty="0"/>
                    </a:p>
                  </a:txBody>
                  <a:tcPr/>
                </a:tc>
                <a:tc>
                  <a:txBody>
                    <a:bodyPr/>
                    <a:lstStyle/>
                    <a:p>
                      <a:pPr marL="342900" indent="-342900">
                        <a:buFont typeface="Arial" panose="020B0604020202020204" pitchFamily="34" charset="0"/>
                        <a:buChar char="•"/>
                      </a:pPr>
                      <a:r>
                        <a:rPr lang="en-GB" sz="1200" dirty="0" smtClean="0"/>
                        <a:t>Clear out old shoes/ runners</a:t>
                      </a:r>
                      <a:endParaRPr lang="en-IE" sz="1200" dirty="0"/>
                    </a:p>
                  </a:txBody>
                  <a:tcPr/>
                </a:tc>
              </a:tr>
              <a:tr h="1664297">
                <a:tc>
                  <a:txBody>
                    <a:bodyPr/>
                    <a:lstStyle/>
                    <a:p>
                      <a:pPr marL="342900" indent="-342900">
                        <a:buFont typeface="Arial" panose="020B0604020202020204" pitchFamily="34" charset="0"/>
                        <a:buChar char="•"/>
                      </a:pPr>
                      <a:r>
                        <a:rPr lang="en-GB" sz="1200" dirty="0" smtClean="0"/>
                        <a:t>Clear out all accessories bags, hats and scarfs and donate</a:t>
                      </a:r>
                      <a:endParaRPr lang="en-IE" sz="1200" dirty="0"/>
                    </a:p>
                  </a:txBody>
                  <a:tcPr/>
                </a:tc>
                <a:tc>
                  <a:txBody>
                    <a:bodyPr/>
                    <a:lstStyle/>
                    <a:p>
                      <a:pPr marL="342900" indent="-342900">
                        <a:buFont typeface="Arial" panose="020B0604020202020204" pitchFamily="34" charset="0"/>
                        <a:buChar char="•"/>
                      </a:pPr>
                      <a:r>
                        <a:rPr lang="en-GB" sz="1200" dirty="0" smtClean="0"/>
                        <a:t>Clear out the</a:t>
                      </a:r>
                      <a:r>
                        <a:rPr lang="en-GB" sz="1200" baseline="0" dirty="0" smtClean="0"/>
                        <a:t> office area  </a:t>
                      </a:r>
                      <a:endParaRPr lang="en-IE" sz="1200" dirty="0"/>
                    </a:p>
                  </a:txBody>
                  <a:tcPr/>
                </a:tc>
                <a:tc>
                  <a:txBody>
                    <a:bodyPr/>
                    <a:lstStyle/>
                    <a:p>
                      <a:pPr marL="342900" indent="-342900">
                        <a:buFont typeface="Arial" panose="020B0604020202020204" pitchFamily="34" charset="0"/>
                        <a:buChar char="•"/>
                      </a:pPr>
                      <a:r>
                        <a:rPr lang="en-GB" sz="1200" dirty="0" smtClean="0"/>
                        <a:t>Clear out  shed:</a:t>
                      </a:r>
                      <a:r>
                        <a:rPr lang="en-GB" sz="1200" baseline="0" dirty="0" smtClean="0"/>
                        <a:t> </a:t>
                      </a:r>
                      <a:r>
                        <a:rPr lang="en-GB" sz="1200" dirty="0" smtClean="0"/>
                        <a:t>dispose of  any toxic chemicals</a:t>
                      </a:r>
                      <a:r>
                        <a:rPr lang="en-GB" sz="1200" baseline="0" dirty="0" smtClean="0"/>
                        <a:t> appropriately. Have large items collected</a:t>
                      </a:r>
                    </a:p>
                    <a:p>
                      <a:pPr marL="0" indent="0">
                        <a:buFont typeface="Arial" panose="020B0604020202020204" pitchFamily="34" charset="0"/>
                        <a:buNone/>
                      </a:pPr>
                      <a:endParaRPr lang="en-GB" sz="1200" baseline="0" dirty="0" smtClean="0"/>
                    </a:p>
                  </a:txBody>
                  <a:tcPr/>
                </a:tc>
                <a:tc>
                  <a:txBody>
                    <a:bodyPr/>
                    <a:lstStyle/>
                    <a:p>
                      <a:pPr marL="342900" indent="-342900">
                        <a:buFont typeface="Arial" panose="020B0604020202020204" pitchFamily="34" charset="0"/>
                        <a:buChar char="•"/>
                      </a:pPr>
                      <a:r>
                        <a:rPr lang="en-GB" sz="1200" dirty="0" smtClean="0"/>
                        <a:t>Clear out Linen closet</a:t>
                      </a:r>
                      <a:endParaRPr lang="en-IE" sz="1200" dirty="0"/>
                    </a:p>
                  </a:txBody>
                  <a:tcPr/>
                </a:tc>
                <a:tc>
                  <a:txBody>
                    <a:bodyPr/>
                    <a:lstStyle/>
                    <a:p>
                      <a:pPr marL="342900" indent="-342900">
                        <a:buFont typeface="Arial" panose="020B0604020202020204" pitchFamily="34" charset="0"/>
                        <a:buChar char="•"/>
                      </a:pPr>
                      <a:r>
                        <a:rPr lang="en-GB" sz="1200" dirty="0" smtClean="0"/>
                        <a:t>Clear out laundry room</a:t>
                      </a:r>
                      <a:r>
                        <a:rPr lang="en-GB" sz="1200" baseline="0" dirty="0" smtClean="0"/>
                        <a:t> and ironing basket</a:t>
                      </a:r>
                      <a:endParaRPr lang="en-IE" sz="1200" dirty="0"/>
                    </a:p>
                  </a:txBody>
                  <a:tcPr/>
                </a:tc>
                <a:tc>
                  <a:txBody>
                    <a:bodyPr/>
                    <a:lstStyle/>
                    <a:p>
                      <a:pPr marL="342900" indent="-342900">
                        <a:buFont typeface="Arial" panose="020B0604020202020204" pitchFamily="34" charset="0"/>
                        <a:buChar char="•"/>
                      </a:pPr>
                      <a:r>
                        <a:rPr lang="en-GB" sz="1200" dirty="0" smtClean="0"/>
                        <a:t>Clear out glass wear/ artwork/ pictures and donate</a:t>
                      </a:r>
                      <a:endParaRPr lang="en-IE" sz="1200" dirty="0"/>
                    </a:p>
                  </a:txBody>
                  <a:tcPr/>
                </a:tc>
              </a:tr>
            </a:tbl>
          </a:graphicData>
        </a:graphic>
      </p:graphicFrame>
      <p:sp>
        <p:nvSpPr>
          <p:cNvPr id="3" name="Rectangle 2"/>
          <p:cNvSpPr/>
          <p:nvPr/>
        </p:nvSpPr>
        <p:spPr>
          <a:xfrm>
            <a:off x="628650" y="365125"/>
            <a:ext cx="10515599"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4000" b="1" cap="none" spc="0" dirty="0" smtClean="0">
                <a:ln/>
                <a:solidFill>
                  <a:srgbClr val="990033"/>
                </a:solidFill>
                <a:effectLst>
                  <a:outerShdw blurRad="38100" dist="38100" dir="2700000" algn="tl">
                    <a:srgbClr val="000000">
                      <a:alpha val="43137"/>
                    </a:srgbClr>
                  </a:outerShdw>
                </a:effectLst>
              </a:rPr>
              <a:t>30 day Declutter Guide- </a:t>
            </a:r>
            <a:endParaRPr lang="en-IE" sz="4000" b="1" cap="none" spc="0" dirty="0">
              <a:ln/>
              <a:solidFill>
                <a:srgbClr val="990033"/>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5"/>
          <a:stretch>
            <a:fillRect/>
          </a:stretch>
        </p:blipFill>
        <p:spPr>
          <a:xfrm>
            <a:off x="9492343" y="-28575"/>
            <a:ext cx="2523444" cy="1320399"/>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0184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0630" fill="hold"/>
                                        <p:tgtEl>
                                          <p:spTgt spid="6"/>
                                        </p:tgtEl>
                                      </p:cBhvr>
                                    </p:cmd>
                                  </p:childTnLst>
                                </p:cTn>
                              </p:par>
                            </p:childTnLst>
                          </p:cTn>
                        </p:par>
                      </p:childTnLst>
                    </p:cTn>
                  </p:par>
                </p:childTnLst>
              </p:cTn>
              <p:nextCondLst>
                <p:cond evt="onClick" delay="0">
                  <p:tgtEl>
                    <p:spTgt spid="6"/>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3277</TotalTime>
  <Words>1714</Words>
  <Application>Microsoft Office PowerPoint</Application>
  <PresentationFormat>Widescreen</PresentationFormat>
  <Paragraphs>194</Paragraphs>
  <Slides>15</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Berlin Sans FB</vt:lpstr>
      <vt:lpstr>Calibri</vt:lpstr>
      <vt:lpstr>Calibri Light</vt:lpstr>
      <vt:lpstr>Times New Roman</vt:lpstr>
      <vt:lpstr>Wingdings</vt:lpstr>
      <vt:lpstr>Office Theme</vt:lpstr>
      <vt:lpstr>Moving House</vt:lpstr>
      <vt:lpstr>Contents</vt:lpstr>
      <vt:lpstr>             If you don’t need it...don’t move with it! </vt:lpstr>
      <vt:lpstr>PowerPoint Presentation</vt:lpstr>
      <vt:lpstr>What Should I do with this ?</vt:lpstr>
      <vt:lpstr>How to Clear Clutter…</vt:lpstr>
      <vt:lpstr>The Big Clear Out</vt:lpstr>
      <vt:lpstr>Decluttering</vt:lpstr>
      <vt:lpstr> Use 8 weeks prior to your house move and follow the daily guide to help you prepare for your move</vt:lpstr>
      <vt:lpstr>Share the work!</vt:lpstr>
      <vt:lpstr> Waste Management: Options for disposing of the “Get Rid of It" box. </vt:lpstr>
      <vt:lpstr>Waste Management</vt:lpstr>
      <vt:lpstr>Where can I bring my unwanted waste?</vt:lpstr>
      <vt:lpstr>A quick overview</vt:lpstr>
      <vt:lpstr>Finally…</vt:lpstr>
    </vt:vector>
  </TitlesOfParts>
  <Company>HP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Murphy</dc:creator>
  <cp:lastModifiedBy>Leigh Bell</cp:lastModifiedBy>
  <cp:revision>84</cp:revision>
  <dcterms:created xsi:type="dcterms:W3CDTF">2021-02-03T14:25:15Z</dcterms:created>
  <dcterms:modified xsi:type="dcterms:W3CDTF">2021-10-08T13:57:14Z</dcterms:modified>
</cp:coreProperties>
</file>