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wav" ContentType="audio/x-wav"/>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12"/>
  </p:notesMasterIdLst>
  <p:sldIdLst>
    <p:sldId id="256" r:id="rId2"/>
    <p:sldId id="263" r:id="rId3"/>
    <p:sldId id="258" r:id="rId4"/>
    <p:sldId id="257" r:id="rId5"/>
    <p:sldId id="264" r:id="rId6"/>
    <p:sldId id="259" r:id="rId7"/>
    <p:sldId id="260" r:id="rId8"/>
    <p:sldId id="261" r:id="rId9"/>
    <p:sldId id="262"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EB"/>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25" autoAdjust="0"/>
    <p:restoredTop sz="52014" autoAdjust="0"/>
  </p:normalViewPr>
  <p:slideViewPr>
    <p:cSldViewPr snapToGrid="0">
      <p:cViewPr varScale="1">
        <p:scale>
          <a:sx n="60" d="100"/>
          <a:sy n="60" d="100"/>
        </p:scale>
        <p:origin x="3114" y="7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8" d="100"/>
          <a:sy n="88" d="100"/>
        </p:scale>
        <p:origin x="382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FE740E-DFE7-42EB-BBA9-F7400759FFFA}" type="datetimeFigureOut">
              <a:rPr lang="en-IE" smtClean="0"/>
              <a:t>12/05/2022</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E9589F-7368-43BD-8C19-4AAE6DA274C2}" type="slidenum">
              <a:rPr lang="en-IE" smtClean="0"/>
              <a:t>‹#›</a:t>
            </a:fld>
            <a:endParaRPr lang="en-IE"/>
          </a:p>
        </p:txBody>
      </p:sp>
    </p:spTree>
    <p:extLst>
      <p:ext uri="{BB962C8B-B14F-4D97-AF65-F5344CB8AC3E}">
        <p14:creationId xmlns:p14="http://schemas.microsoft.com/office/powerpoint/2010/main" val="3441853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Hello and welcome to your guide</a:t>
            </a:r>
            <a:r>
              <a:rPr lang="en-IE" baseline="0" dirty="0" smtClean="0"/>
              <a:t> to the Resettlement process for the Sliabh Ban Remedial</a:t>
            </a:r>
            <a:r>
              <a:rPr lang="en-IE" dirty="0" smtClean="0"/>
              <a:t> Project</a:t>
            </a:r>
            <a:r>
              <a:rPr lang="en-IE" baseline="0" dirty="0" smtClean="0"/>
              <a:t> . This presentation will go though a number of details in relation to where you will be moving to, approximately when you will be moving and How you will be supported by Galway city council in this process.</a:t>
            </a:r>
            <a:endParaRPr lang="en-IE" dirty="0"/>
          </a:p>
        </p:txBody>
      </p:sp>
      <p:sp>
        <p:nvSpPr>
          <p:cNvPr id="4" name="Slide Number Placeholder 3"/>
          <p:cNvSpPr>
            <a:spLocks noGrp="1"/>
          </p:cNvSpPr>
          <p:nvPr>
            <p:ph type="sldNum" sz="quarter" idx="10"/>
          </p:nvPr>
        </p:nvSpPr>
        <p:spPr/>
        <p:txBody>
          <a:bodyPr/>
          <a:lstStyle/>
          <a:p>
            <a:fld id="{7EE9589F-7368-43BD-8C19-4AAE6DA274C2}" type="slidenum">
              <a:rPr lang="en-IE" smtClean="0"/>
              <a:t>1</a:t>
            </a:fld>
            <a:endParaRPr lang="en-IE"/>
          </a:p>
        </p:txBody>
      </p:sp>
    </p:spTree>
    <p:extLst>
      <p:ext uri="{BB962C8B-B14F-4D97-AF65-F5344CB8AC3E}">
        <p14:creationId xmlns:p14="http://schemas.microsoft.com/office/powerpoint/2010/main" val="511405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smtClean="0"/>
              <a:t>This slide shows</a:t>
            </a:r>
            <a:r>
              <a:rPr lang="en-IE" baseline="0" dirty="0" smtClean="0"/>
              <a:t> </a:t>
            </a:r>
            <a:r>
              <a:rPr lang="en-IE" dirty="0" smtClean="0"/>
              <a:t>a complaint form template. It</a:t>
            </a:r>
            <a:r>
              <a:rPr lang="en-IE" baseline="0" dirty="0" smtClean="0"/>
              <a:t> is hoped that the Resettlement process will go smoothly for everyone however if you do have a complaint we want to hear it and the </a:t>
            </a:r>
            <a:r>
              <a:rPr lang="en-IE" baseline="0" smtClean="0"/>
              <a:t>opportunity to respond </a:t>
            </a:r>
            <a:r>
              <a:rPr lang="en-IE" baseline="0" dirty="0" smtClean="0"/>
              <a:t>accordingly.</a:t>
            </a:r>
            <a:r>
              <a:rPr lang="en-IE" dirty="0" smtClean="0"/>
              <a:t> </a:t>
            </a:r>
            <a:r>
              <a:rPr lang="en-IE" dirty="0"/>
              <a:t>Y</a:t>
            </a:r>
            <a:r>
              <a:rPr lang="en-IE" dirty="0" smtClean="0"/>
              <a:t>ou contact your Resettlement officer to go through the complaint  and  if the issue cannot be revolved at this point then </a:t>
            </a:r>
            <a:r>
              <a:rPr lang="en-IE" baseline="0" dirty="0" smtClean="0"/>
              <a:t>a form can be posted or emailed to you to fill out. Your issue will then be reviewed internally by Galway City Council and you will get an official response in writing regarding the matter.</a:t>
            </a:r>
            <a:endParaRPr lang="en-IE" dirty="0" smtClean="0"/>
          </a:p>
          <a:p>
            <a:endParaRPr lang="en-IE" dirty="0"/>
          </a:p>
        </p:txBody>
      </p:sp>
      <p:sp>
        <p:nvSpPr>
          <p:cNvPr id="4" name="Slide Number Placeholder 3"/>
          <p:cNvSpPr>
            <a:spLocks noGrp="1"/>
          </p:cNvSpPr>
          <p:nvPr>
            <p:ph type="sldNum" sz="quarter" idx="10"/>
          </p:nvPr>
        </p:nvSpPr>
        <p:spPr/>
        <p:txBody>
          <a:bodyPr/>
          <a:lstStyle/>
          <a:p>
            <a:fld id="{7EE9589F-7368-43BD-8C19-4AAE6DA274C2}" type="slidenum">
              <a:rPr lang="en-IE" smtClean="0"/>
              <a:t>10</a:t>
            </a:fld>
            <a:endParaRPr lang="en-IE"/>
          </a:p>
        </p:txBody>
      </p:sp>
    </p:spTree>
    <p:extLst>
      <p:ext uri="{BB962C8B-B14F-4D97-AF65-F5344CB8AC3E}">
        <p14:creationId xmlns:p14="http://schemas.microsoft.com/office/powerpoint/2010/main" val="19661200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990033"/>
              </a:buClr>
              <a:buFont typeface="Arial" panose="020B0604020202020204" pitchFamily="34" charset="0"/>
              <a:buChar char="•"/>
            </a:pPr>
            <a:r>
              <a:rPr lang="en-IE" dirty="0" smtClean="0"/>
              <a:t>The Sliabh Ban remedial project</a:t>
            </a:r>
            <a:r>
              <a:rPr lang="en-IE" baseline="0" dirty="0" smtClean="0"/>
              <a:t> has begun</a:t>
            </a:r>
            <a:r>
              <a:rPr lang="en-IE" dirty="0" smtClean="0"/>
              <a:t>. Due</a:t>
            </a:r>
            <a:r>
              <a:rPr lang="en-IE" baseline="0" dirty="0" smtClean="0"/>
              <a:t> to the </a:t>
            </a:r>
            <a:r>
              <a:rPr lang="en-IE" dirty="0" err="1" smtClean="0"/>
              <a:t>Covid</a:t>
            </a:r>
            <a:r>
              <a:rPr lang="en-IE" dirty="0" smtClean="0"/>
              <a:t> 19 pandemic there</a:t>
            </a:r>
            <a:r>
              <a:rPr lang="en-IE" baseline="0" dirty="0" smtClean="0"/>
              <a:t> has been a significant delay in the project however with the easing of restrictions and the vaccination programme there is now </a:t>
            </a:r>
            <a:r>
              <a:rPr lang="en-IE" dirty="0" smtClean="0"/>
              <a:t>the ability for a contractor, his team and other professionals</a:t>
            </a:r>
            <a:r>
              <a:rPr lang="en-IE" baseline="0" dirty="0" smtClean="0"/>
              <a:t> to be</a:t>
            </a:r>
            <a:r>
              <a:rPr lang="en-IE" dirty="0" smtClean="0"/>
              <a:t> able to work on site to carry out this project in a safe manner.</a:t>
            </a:r>
          </a:p>
          <a:p>
            <a:pPr>
              <a:buClr>
                <a:srgbClr val="990033"/>
              </a:buClr>
              <a:buFont typeface="Arial" panose="020B0604020202020204" pitchFamily="34" charset="0"/>
              <a:buChar char="•"/>
            </a:pPr>
            <a:r>
              <a:rPr lang="en-IE" dirty="0" smtClean="0"/>
              <a:t>Block 4  or numbers 27 to 34 will be used to accommodate households whilst their homes are being remediated.</a:t>
            </a:r>
          </a:p>
          <a:p>
            <a:pPr>
              <a:buClr>
                <a:srgbClr val="990033"/>
              </a:buClr>
              <a:buFont typeface="Arial" panose="020B0604020202020204" pitchFamily="34" charset="0"/>
              <a:buChar char="•"/>
            </a:pPr>
            <a:r>
              <a:rPr lang="en-IE" dirty="0" smtClean="0"/>
              <a:t>You will be assigned a house number in this Block and it is anticipated that the remediation of your home will take approximately 12-14 weeks, meaning you will live there for this time. You will be given a period of time in which to move into your  decant unit and support to do so. </a:t>
            </a:r>
          </a:p>
          <a:p>
            <a:pPr>
              <a:buClr>
                <a:srgbClr val="990033"/>
              </a:buClr>
              <a:buFont typeface="Arial" panose="020B0604020202020204" pitchFamily="34" charset="0"/>
              <a:buChar char="•"/>
            </a:pPr>
            <a:r>
              <a:rPr lang="en-IE" dirty="0" smtClean="0"/>
              <a:t> After the period of twelve weeks</a:t>
            </a:r>
            <a:r>
              <a:rPr lang="en-IE" baseline="0" dirty="0" smtClean="0"/>
              <a:t> we anticipate that all remedial works will be complete and you will be returning to your own home</a:t>
            </a:r>
            <a:r>
              <a:rPr lang="en-IE" dirty="0" smtClean="0"/>
              <a:t>.</a:t>
            </a:r>
          </a:p>
          <a:p>
            <a:endParaRPr lang="en-IE" dirty="0"/>
          </a:p>
        </p:txBody>
      </p:sp>
      <p:sp>
        <p:nvSpPr>
          <p:cNvPr id="4" name="Slide Number Placeholder 3"/>
          <p:cNvSpPr>
            <a:spLocks noGrp="1"/>
          </p:cNvSpPr>
          <p:nvPr>
            <p:ph type="sldNum" sz="quarter" idx="10"/>
          </p:nvPr>
        </p:nvSpPr>
        <p:spPr/>
        <p:txBody>
          <a:bodyPr/>
          <a:lstStyle/>
          <a:p>
            <a:fld id="{7EE9589F-7368-43BD-8C19-4AAE6DA274C2}" type="slidenum">
              <a:rPr lang="en-IE" smtClean="0"/>
              <a:t>2</a:t>
            </a:fld>
            <a:endParaRPr lang="en-IE"/>
          </a:p>
        </p:txBody>
      </p:sp>
    </p:spTree>
    <p:extLst>
      <p:ext uri="{BB962C8B-B14F-4D97-AF65-F5344CB8AC3E}">
        <p14:creationId xmlns:p14="http://schemas.microsoft.com/office/powerpoint/2010/main" val="4277907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990033"/>
              </a:buClr>
              <a:buSzTx/>
              <a:buFont typeface="Arial" panose="020B0604020202020204" pitchFamily="34" charset="0"/>
              <a:buChar char="•"/>
              <a:tabLst/>
              <a:defRPr/>
            </a:pPr>
            <a:r>
              <a:rPr lang="en-IE" dirty="0" smtClean="0"/>
              <a:t>Block 4 or Number 27– Number 34</a:t>
            </a:r>
            <a:r>
              <a:rPr lang="en-IE" baseline="0" dirty="0" smtClean="0"/>
              <a:t> </a:t>
            </a:r>
            <a:r>
              <a:rPr lang="en-IE" dirty="0" smtClean="0"/>
              <a:t>is the row of houses which is being used to accommodate your family whilst your home is being remediated. You will be moving to a house of a corresponding size in this Block, so, for example, if you live in a 4 bedroomed house you will move to number 27 in Block 4. Each three bedroomed house will be moved in sequence into a corresponding three bedroomed unit in Block four. </a:t>
            </a:r>
          </a:p>
          <a:p>
            <a:pPr>
              <a:buClr>
                <a:srgbClr val="990033"/>
              </a:buClr>
              <a:buFont typeface="Arial" panose="020B0604020202020204" pitchFamily="34" charset="0"/>
              <a:buChar char="•"/>
            </a:pPr>
            <a:r>
              <a:rPr lang="en-IE" dirty="0" smtClean="0"/>
              <a:t>For those of you living in a two bedroomed units you will also move to these three bedroomed units for the duration of the remediation of your home. You will have an extra room for storage of furniture or boxes that you will not need to unpack for the twelve weeks you are residing here.</a:t>
            </a:r>
          </a:p>
          <a:p>
            <a:pPr>
              <a:buClr>
                <a:srgbClr val="990033"/>
              </a:buClr>
              <a:buFont typeface="Arial" panose="020B0604020202020204" pitchFamily="34" charset="0"/>
              <a:buChar char="•"/>
            </a:pPr>
            <a:r>
              <a:rPr lang="en-IE" dirty="0" smtClean="0"/>
              <a:t>Again the moves will </a:t>
            </a:r>
            <a:r>
              <a:rPr lang="en-IE" i="1" dirty="0" smtClean="0"/>
              <a:t>generally</a:t>
            </a:r>
            <a:r>
              <a:rPr lang="en-IE" dirty="0" smtClean="0"/>
              <a:t> happen in sequence – for example number 36 move to 27, Number 37 move to 28, Number 38 move to 29 etc. </a:t>
            </a:r>
          </a:p>
          <a:p>
            <a:pPr>
              <a:buClr>
                <a:srgbClr val="990033"/>
              </a:buClr>
              <a:buFont typeface="Arial" panose="020B0604020202020204" pitchFamily="34" charset="0"/>
              <a:buChar char="•"/>
            </a:pPr>
            <a:r>
              <a:rPr lang="en-IE" dirty="0" smtClean="0"/>
              <a:t>Where you have a need for a ground floor unit this will be provided off site at the  Sliabh </a:t>
            </a:r>
            <a:r>
              <a:rPr lang="en-IE" dirty="0" err="1" smtClean="0"/>
              <a:t>Rua</a:t>
            </a:r>
            <a:r>
              <a:rPr lang="en-IE" dirty="0" smtClean="0"/>
              <a:t> Estate which is directly beside the Sliabh Ban estate. </a:t>
            </a:r>
          </a:p>
          <a:p>
            <a:pPr>
              <a:buClr>
                <a:srgbClr val="990033"/>
              </a:buClr>
              <a:buFont typeface="Arial" panose="020B0604020202020204" pitchFamily="34" charset="0"/>
              <a:buChar char="•"/>
            </a:pPr>
            <a:r>
              <a:rPr lang="en-IE" dirty="0" smtClean="0"/>
              <a:t> Numbers 27 to 34  and the ground floor off-site units will be deep cleaned by a professional cleaning company in between occupancies.</a:t>
            </a:r>
          </a:p>
          <a:p>
            <a:endParaRPr lang="en-IE" dirty="0"/>
          </a:p>
        </p:txBody>
      </p:sp>
      <p:sp>
        <p:nvSpPr>
          <p:cNvPr id="4" name="Slide Number Placeholder 3"/>
          <p:cNvSpPr>
            <a:spLocks noGrp="1"/>
          </p:cNvSpPr>
          <p:nvPr>
            <p:ph type="sldNum" sz="quarter" idx="10"/>
          </p:nvPr>
        </p:nvSpPr>
        <p:spPr/>
        <p:txBody>
          <a:bodyPr/>
          <a:lstStyle/>
          <a:p>
            <a:fld id="{7EE9589F-7368-43BD-8C19-4AAE6DA274C2}" type="slidenum">
              <a:rPr lang="en-IE" smtClean="0"/>
              <a:t>3</a:t>
            </a:fld>
            <a:endParaRPr lang="en-IE"/>
          </a:p>
        </p:txBody>
      </p:sp>
    </p:spTree>
    <p:extLst>
      <p:ext uri="{BB962C8B-B14F-4D97-AF65-F5344CB8AC3E}">
        <p14:creationId xmlns:p14="http://schemas.microsoft.com/office/powerpoint/2010/main" val="56948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smtClean="0"/>
              <a:t>The blocks </a:t>
            </a:r>
            <a:r>
              <a:rPr lang="en-IE" baseline="0" dirty="0" smtClean="0"/>
              <a:t> are listed in order that they will be remediated</a:t>
            </a:r>
          </a:p>
          <a:p>
            <a:r>
              <a:rPr lang="en-IE" dirty="0" smtClean="0"/>
              <a:t>The remediation process will begin with Block 4 in order that it is fully refurbished prior to being used as the temporary accommodation Block</a:t>
            </a:r>
          </a:p>
          <a:p>
            <a:r>
              <a:rPr lang="en-IE" dirty="0" smtClean="0"/>
              <a:t>Then we</a:t>
            </a:r>
            <a:r>
              <a:rPr lang="en-IE" baseline="0" dirty="0" smtClean="0"/>
              <a:t> move</a:t>
            </a:r>
            <a:r>
              <a:rPr lang="en-IE" dirty="0" smtClean="0"/>
              <a:t> across the road to  Blocks 8 and 7or numbers 35 to 44 for the second</a:t>
            </a:r>
            <a:r>
              <a:rPr lang="en-IE" baseline="0" dirty="0" smtClean="0"/>
              <a:t> phase of refurbishments.</a:t>
            </a:r>
            <a:endParaRPr lang="en-IE" dirty="0" smtClean="0"/>
          </a:p>
          <a:p>
            <a:r>
              <a:rPr lang="en-IE" dirty="0" smtClean="0"/>
              <a:t>We then move down the estate to Blocks 6 and 5 or numbers 45 to 54 for remediation</a:t>
            </a:r>
          </a:p>
          <a:p>
            <a:r>
              <a:rPr lang="en-IE" dirty="0" smtClean="0"/>
              <a:t>From here across the road  Block 3 or numbers 19 to 26 will then be refurbished</a:t>
            </a:r>
          </a:p>
          <a:p>
            <a:r>
              <a:rPr lang="en-IE" dirty="0" smtClean="0"/>
              <a:t>Following this Block 2 or numbers 11 to 18 will be next </a:t>
            </a:r>
          </a:p>
          <a:p>
            <a:r>
              <a:rPr lang="en-IE" dirty="0" smtClean="0"/>
              <a:t>And finally Block 1 or numbers 1 through to 10 will be refurbished. </a:t>
            </a:r>
          </a:p>
          <a:p>
            <a:endParaRPr lang="en-IE" dirty="0"/>
          </a:p>
        </p:txBody>
      </p:sp>
      <p:sp>
        <p:nvSpPr>
          <p:cNvPr id="4" name="Slide Number Placeholder 3"/>
          <p:cNvSpPr>
            <a:spLocks noGrp="1"/>
          </p:cNvSpPr>
          <p:nvPr>
            <p:ph type="sldNum" sz="quarter" idx="10"/>
          </p:nvPr>
        </p:nvSpPr>
        <p:spPr/>
        <p:txBody>
          <a:bodyPr/>
          <a:lstStyle/>
          <a:p>
            <a:fld id="{7EE9589F-7368-43BD-8C19-4AAE6DA274C2}" type="slidenum">
              <a:rPr lang="en-IE" smtClean="0"/>
              <a:t>4</a:t>
            </a:fld>
            <a:endParaRPr lang="en-IE"/>
          </a:p>
        </p:txBody>
      </p:sp>
    </p:spTree>
    <p:extLst>
      <p:ext uri="{BB962C8B-B14F-4D97-AF65-F5344CB8AC3E}">
        <p14:creationId xmlns:p14="http://schemas.microsoft.com/office/powerpoint/2010/main" val="1755880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This</a:t>
            </a:r>
            <a:r>
              <a:rPr lang="en-IE" baseline="0" dirty="0" smtClean="0"/>
              <a:t> slide displays </a:t>
            </a:r>
            <a:r>
              <a:rPr lang="en-IE" dirty="0" smtClean="0"/>
              <a:t>a list of</a:t>
            </a:r>
            <a:r>
              <a:rPr lang="en-IE" i="1" dirty="0" smtClean="0"/>
              <a:t> </a:t>
            </a:r>
            <a:r>
              <a:rPr lang="en-IE" i="1" u="sng" dirty="0" smtClean="0"/>
              <a:t>approximat</a:t>
            </a:r>
            <a:r>
              <a:rPr lang="en-IE" i="1" dirty="0" smtClean="0"/>
              <a:t>e </a:t>
            </a:r>
            <a:r>
              <a:rPr lang="en-IE" dirty="0" smtClean="0"/>
              <a:t>moving dates. These timescales are </a:t>
            </a:r>
            <a:r>
              <a:rPr lang="en-IE" i="1" u="sng" dirty="0" smtClean="0"/>
              <a:t>anticipated</a:t>
            </a:r>
            <a:r>
              <a:rPr lang="en-IE" u="sng" dirty="0" smtClean="0"/>
              <a:t> </a:t>
            </a:r>
            <a:r>
              <a:rPr lang="en-IE" dirty="0" smtClean="0"/>
              <a:t>only and subject to change</a:t>
            </a:r>
            <a:r>
              <a:rPr lang="en-IE" baseline="0" dirty="0" smtClean="0"/>
              <a:t> as the project evolves</a:t>
            </a:r>
            <a:r>
              <a:rPr lang="en-IE" dirty="0" smtClean="0"/>
              <a:t>. Be aware, that the</a:t>
            </a:r>
            <a:r>
              <a:rPr lang="en-IE" baseline="0" dirty="0" smtClean="0"/>
              <a:t> information given on this page will change and it will need to be updated regularly over the course of the project.</a:t>
            </a:r>
          </a:p>
          <a:p>
            <a:r>
              <a:rPr lang="en-IE" baseline="0" dirty="0" smtClean="0"/>
              <a:t>As you can see the process has already started and contractors are on site. </a:t>
            </a:r>
            <a:r>
              <a:rPr lang="en-IE" baseline="0" dirty="0" smtClean="0"/>
              <a:t>The first decant is scheduled for June </a:t>
            </a:r>
            <a:r>
              <a:rPr lang="en-IE" baseline="0" dirty="0" smtClean="0"/>
              <a:t>2022 with the final returning decant to happen in </a:t>
            </a:r>
            <a:r>
              <a:rPr lang="en-IE" baseline="0" dirty="0" smtClean="0"/>
              <a:t>January 2024.</a:t>
            </a:r>
            <a:endParaRPr lang="en-IE" dirty="0"/>
          </a:p>
        </p:txBody>
      </p:sp>
      <p:sp>
        <p:nvSpPr>
          <p:cNvPr id="4" name="Slide Number Placeholder 3"/>
          <p:cNvSpPr>
            <a:spLocks noGrp="1"/>
          </p:cNvSpPr>
          <p:nvPr>
            <p:ph type="sldNum" sz="quarter" idx="10"/>
          </p:nvPr>
        </p:nvSpPr>
        <p:spPr/>
        <p:txBody>
          <a:bodyPr/>
          <a:lstStyle/>
          <a:p>
            <a:fld id="{7EE9589F-7368-43BD-8C19-4AAE6DA274C2}" type="slidenum">
              <a:rPr lang="en-IE" smtClean="0"/>
              <a:t>5</a:t>
            </a:fld>
            <a:endParaRPr lang="en-IE"/>
          </a:p>
        </p:txBody>
      </p:sp>
    </p:spTree>
    <p:extLst>
      <p:ext uri="{BB962C8B-B14F-4D97-AF65-F5344CB8AC3E}">
        <p14:creationId xmlns:p14="http://schemas.microsoft.com/office/powerpoint/2010/main" val="269000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990033"/>
              </a:buClr>
              <a:buFont typeface="Arial" panose="020B0604020202020204" pitchFamily="34" charset="0"/>
              <a:buChar char="•"/>
            </a:pPr>
            <a:r>
              <a:rPr lang="en-IE" dirty="0" smtClean="0"/>
              <a:t>Galway City Council and </a:t>
            </a:r>
            <a:r>
              <a:rPr lang="en-IE" dirty="0" err="1" smtClean="0"/>
              <a:t>Clúid</a:t>
            </a:r>
            <a:r>
              <a:rPr lang="en-IE" dirty="0" smtClean="0"/>
              <a:t> Housing association  will be supporting the </a:t>
            </a:r>
            <a:r>
              <a:rPr lang="en-IE" i="1" dirty="0" smtClean="0"/>
              <a:t>Temporary Resettlement or decanting process </a:t>
            </a:r>
            <a:r>
              <a:rPr lang="en-IE" dirty="0" smtClean="0"/>
              <a:t>in the following ways:</a:t>
            </a:r>
          </a:p>
          <a:p>
            <a:pPr>
              <a:buClr>
                <a:srgbClr val="990033"/>
              </a:buClr>
              <a:buFont typeface="Arial" panose="020B0604020202020204" pitchFamily="34" charset="0"/>
              <a:buChar char="•"/>
            </a:pPr>
            <a:r>
              <a:rPr lang="en-IE" dirty="0" smtClean="0"/>
              <a:t>A professional removals company will provide all of the packing materials, dismantle and reassemble any furniture as necessary, and will remove your belongings, furniture and fridge to your temporary home. They will provide storage for your white goods and freestanding wardrobe's  if necessary. They will also move you back to your home after it is remediated. </a:t>
            </a:r>
          </a:p>
          <a:p>
            <a:pPr>
              <a:buClr>
                <a:srgbClr val="990033"/>
              </a:buClr>
              <a:buFont typeface="Arial" panose="020B0604020202020204" pitchFamily="34" charset="0"/>
              <a:buChar char="•"/>
            </a:pPr>
            <a:r>
              <a:rPr lang="en-IE" dirty="0" smtClean="0"/>
              <a:t>Block four will receive a deep clean by a professional cleaning  company between each decant or temporary tenancy.</a:t>
            </a:r>
          </a:p>
          <a:p>
            <a:pPr>
              <a:buClr>
                <a:srgbClr val="990033"/>
              </a:buClr>
              <a:buFont typeface="Arial" panose="020B0604020202020204" pitchFamily="34" charset="0"/>
              <a:buChar char="•"/>
            </a:pPr>
            <a:r>
              <a:rPr lang="en-IE" dirty="0" smtClean="0"/>
              <a:t>The gas / electricity/ Internet and TV utilities will be paid for in the temporary</a:t>
            </a:r>
            <a:r>
              <a:rPr lang="en-IE" baseline="0" dirty="0" smtClean="0"/>
              <a:t> accommodation</a:t>
            </a:r>
            <a:r>
              <a:rPr lang="en-IE" dirty="0" smtClean="0"/>
              <a:t>. You are responsible for service contracts to your own home that may still stand whilst you are not living there i.e. internet package. </a:t>
            </a:r>
            <a:r>
              <a:rPr lang="en-IE" sz="1200" dirty="0" smtClean="0">
                <a:effectLst/>
                <a:latin typeface="Calibri" panose="020F0502020204030204" pitchFamily="34" charset="0"/>
                <a:ea typeface="Calibri" panose="020F0502020204030204" pitchFamily="34" charset="0"/>
              </a:rPr>
              <a:t>You can either request</a:t>
            </a:r>
            <a:r>
              <a:rPr lang="en-IE" sz="1200" baseline="0" dirty="0" smtClean="0">
                <a:effectLst/>
                <a:latin typeface="Calibri" panose="020F0502020204030204" pitchFamily="34" charset="0"/>
                <a:ea typeface="Calibri" panose="020F0502020204030204" pitchFamily="34" charset="0"/>
              </a:rPr>
              <a:t> a break in service for</a:t>
            </a:r>
            <a:r>
              <a:rPr lang="en-IE" sz="1200" dirty="0" smtClean="0">
                <a:effectLst/>
                <a:latin typeface="Calibri" panose="020F0502020204030204" pitchFamily="34" charset="0"/>
                <a:ea typeface="Calibri" panose="020F0502020204030204" pitchFamily="34" charset="0"/>
              </a:rPr>
              <a:t> your </a:t>
            </a:r>
            <a:r>
              <a:rPr lang="en-IE" sz="1200" dirty="0" err="1" smtClean="0">
                <a:effectLst/>
                <a:latin typeface="Calibri" panose="020F0502020204030204" pitchFamily="34" charset="0"/>
                <a:ea typeface="Calibri" panose="020F0502020204030204" pitchFamily="34" charset="0"/>
              </a:rPr>
              <a:t>tv</a:t>
            </a:r>
            <a:r>
              <a:rPr lang="en-IE" sz="1200" dirty="0" smtClean="0">
                <a:effectLst/>
                <a:latin typeface="Calibri" panose="020F0502020204030204" pitchFamily="34" charset="0"/>
                <a:ea typeface="Calibri" panose="020F0502020204030204" pitchFamily="34" charset="0"/>
              </a:rPr>
              <a:t>/internet services whilst in the temporary accommodation or simply remove </a:t>
            </a:r>
            <a:r>
              <a:rPr lang="en-IE" sz="1200" dirty="0" err="1" smtClean="0">
                <a:effectLst/>
                <a:latin typeface="Calibri" panose="020F0502020204030204" pitchFamily="34" charset="0"/>
                <a:ea typeface="Calibri" panose="020F0502020204030204" pitchFamily="34" charset="0"/>
              </a:rPr>
              <a:t>tv</a:t>
            </a:r>
            <a:r>
              <a:rPr lang="en-IE" sz="1200" dirty="0" smtClean="0">
                <a:effectLst/>
                <a:latin typeface="Calibri" panose="020F0502020204030204" pitchFamily="34" charset="0"/>
                <a:ea typeface="Calibri" panose="020F0502020204030204" pitchFamily="34" charset="0"/>
              </a:rPr>
              <a:t> boxes/modems etc. when moving out and reconnect when you return</a:t>
            </a:r>
            <a:endParaRPr lang="en-IE" dirty="0" smtClean="0"/>
          </a:p>
          <a:p>
            <a:pPr>
              <a:buClr>
                <a:srgbClr val="990033"/>
              </a:buClr>
              <a:buFont typeface="Arial" panose="020B0604020202020204" pitchFamily="34" charset="0"/>
              <a:buChar char="•"/>
            </a:pPr>
            <a:r>
              <a:rPr lang="en-IE" dirty="0" smtClean="0"/>
              <a:t>A mail redirection service will be put in place for each household for the duration that you will be living in Block 4.</a:t>
            </a:r>
          </a:p>
          <a:p>
            <a:pPr>
              <a:buClr>
                <a:srgbClr val="990033"/>
              </a:buClr>
              <a:buFont typeface="Arial" panose="020B0604020202020204" pitchFamily="34" charset="0"/>
              <a:buChar char="•"/>
            </a:pPr>
            <a:r>
              <a:rPr lang="en-IE" dirty="0" smtClean="0"/>
              <a:t>You will receive a goodwill gesture of a rent reduction over the period of 14 weeks whilst you are being decanted and living in your temporary accommodation. </a:t>
            </a:r>
          </a:p>
          <a:p>
            <a:pPr>
              <a:buClr>
                <a:srgbClr val="990033"/>
              </a:buClr>
              <a:buFont typeface="Arial" panose="020B0604020202020204" pitchFamily="34" charset="0"/>
              <a:buChar char="•"/>
            </a:pPr>
            <a:r>
              <a:rPr lang="en-IE" dirty="0" smtClean="0"/>
              <a:t>This package is to acknowledge the disruption to your life whilst your homes are being remediated. You will receive a breakdown in writing of these supports prior to your decant. </a:t>
            </a:r>
          </a:p>
          <a:p>
            <a:endParaRPr lang="en-IE" dirty="0"/>
          </a:p>
        </p:txBody>
      </p:sp>
      <p:sp>
        <p:nvSpPr>
          <p:cNvPr id="4" name="Slide Number Placeholder 3"/>
          <p:cNvSpPr>
            <a:spLocks noGrp="1"/>
          </p:cNvSpPr>
          <p:nvPr>
            <p:ph type="sldNum" sz="quarter" idx="10"/>
          </p:nvPr>
        </p:nvSpPr>
        <p:spPr/>
        <p:txBody>
          <a:bodyPr/>
          <a:lstStyle/>
          <a:p>
            <a:fld id="{7EE9589F-7368-43BD-8C19-4AAE6DA274C2}" type="slidenum">
              <a:rPr lang="en-IE" smtClean="0"/>
              <a:t>6</a:t>
            </a:fld>
            <a:endParaRPr lang="en-IE"/>
          </a:p>
        </p:txBody>
      </p:sp>
    </p:spTree>
    <p:extLst>
      <p:ext uri="{BB962C8B-B14F-4D97-AF65-F5344CB8AC3E}">
        <p14:creationId xmlns:p14="http://schemas.microsoft.com/office/powerpoint/2010/main" val="722196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990033"/>
              </a:buClr>
              <a:buFont typeface="Arial" panose="020B0604020202020204" pitchFamily="34" charset="0"/>
              <a:buChar char="•"/>
            </a:pPr>
            <a:r>
              <a:rPr lang="en-IE" dirty="0" smtClean="0"/>
              <a:t>There will be some paperwork that you will need to fill out as a Galway City </a:t>
            </a:r>
            <a:r>
              <a:rPr lang="en-IE" dirty="0"/>
              <a:t>C</a:t>
            </a:r>
            <a:r>
              <a:rPr lang="en-IE" dirty="0" smtClean="0"/>
              <a:t>ouncil tenant</a:t>
            </a:r>
          </a:p>
          <a:p>
            <a:pPr>
              <a:buClr>
                <a:srgbClr val="990033"/>
              </a:buClr>
              <a:buFont typeface="Arial" panose="020B0604020202020204" pitchFamily="34" charset="0"/>
              <a:buChar char="•"/>
            </a:pPr>
            <a:r>
              <a:rPr lang="en-IE" dirty="0" smtClean="0"/>
              <a:t>A</a:t>
            </a:r>
            <a:r>
              <a:rPr lang="en-IE" baseline="0" dirty="0" smtClean="0"/>
              <a:t> </a:t>
            </a:r>
            <a:r>
              <a:rPr lang="en-IE" dirty="0" smtClean="0"/>
              <a:t>letter of offer  for your temporary accommodation will be posted out to you and you will need to sign this prior to returning it.</a:t>
            </a:r>
          </a:p>
          <a:p>
            <a:pPr>
              <a:buClr>
                <a:srgbClr val="990033"/>
              </a:buClr>
              <a:buFont typeface="Arial" panose="020B0604020202020204" pitchFamily="34" charset="0"/>
              <a:buChar char="•"/>
            </a:pPr>
            <a:r>
              <a:rPr lang="en-IE" dirty="0" smtClean="0"/>
              <a:t>You will receive a license agreement for your temporary property which you will need to sign and return by the given date.</a:t>
            </a:r>
          </a:p>
          <a:p>
            <a:pPr>
              <a:buClr>
                <a:srgbClr val="990033"/>
              </a:buClr>
              <a:buFont typeface="Arial" panose="020B0604020202020204" pitchFamily="34" charset="0"/>
              <a:buChar char="•"/>
            </a:pPr>
            <a:r>
              <a:rPr lang="en-IE" dirty="0" smtClean="0"/>
              <a:t>You will need to notify your Electricity and Gas companies that there will be a transfer of service to Galway City Council for a 12 week period at least two months in advance of your move</a:t>
            </a:r>
          </a:p>
          <a:p>
            <a:pPr>
              <a:buClr>
                <a:srgbClr val="990033"/>
              </a:buClr>
              <a:buFont typeface="Arial" panose="020B0604020202020204" pitchFamily="34" charset="0"/>
              <a:buChar char="•"/>
            </a:pPr>
            <a:r>
              <a:rPr lang="en-IE" dirty="0" smtClean="0"/>
              <a:t>We will ask you to sign a consent form so that we can manage the change over of your electricity and Gas accounts into our name for a short period of time.</a:t>
            </a:r>
          </a:p>
          <a:p>
            <a:pPr>
              <a:buClr>
                <a:srgbClr val="990033"/>
              </a:buClr>
              <a:buFont typeface="Arial" panose="020B0604020202020204" pitchFamily="34" charset="0"/>
              <a:buChar char="•"/>
            </a:pPr>
            <a:r>
              <a:rPr lang="en-IE" dirty="0" smtClean="0"/>
              <a:t>Please be aware of the approximate dates for your temporary move as given previously and note that should you sign a  contract with</a:t>
            </a:r>
            <a:r>
              <a:rPr lang="en-IE" baseline="0" dirty="0" smtClean="0"/>
              <a:t> a new </a:t>
            </a:r>
            <a:r>
              <a:rPr lang="en-IE" dirty="0" smtClean="0"/>
              <a:t>utility service in advance of these dates you</a:t>
            </a:r>
            <a:r>
              <a:rPr lang="en-IE" baseline="0" dirty="0" smtClean="0"/>
              <a:t> need to advise your resettlement officer and fill in a new consent form to allow for  the transfer of services to Galway City Council while you are living in Block 4</a:t>
            </a:r>
            <a:endParaRPr lang="en-IE" i="1" dirty="0" smtClean="0"/>
          </a:p>
          <a:p>
            <a:endParaRPr lang="en-IE" dirty="0"/>
          </a:p>
        </p:txBody>
      </p:sp>
      <p:sp>
        <p:nvSpPr>
          <p:cNvPr id="4" name="Slide Number Placeholder 3"/>
          <p:cNvSpPr>
            <a:spLocks noGrp="1"/>
          </p:cNvSpPr>
          <p:nvPr>
            <p:ph type="sldNum" sz="quarter" idx="10"/>
          </p:nvPr>
        </p:nvSpPr>
        <p:spPr/>
        <p:txBody>
          <a:bodyPr/>
          <a:lstStyle/>
          <a:p>
            <a:fld id="{7EE9589F-7368-43BD-8C19-4AAE6DA274C2}" type="slidenum">
              <a:rPr lang="en-IE" smtClean="0"/>
              <a:t>7</a:t>
            </a:fld>
            <a:endParaRPr lang="en-IE"/>
          </a:p>
        </p:txBody>
      </p:sp>
    </p:spTree>
    <p:extLst>
      <p:ext uri="{BB962C8B-B14F-4D97-AF65-F5344CB8AC3E}">
        <p14:creationId xmlns:p14="http://schemas.microsoft.com/office/powerpoint/2010/main" val="2684368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990033"/>
              </a:buClr>
              <a:buFont typeface="Arial" panose="020B0604020202020204" pitchFamily="34" charset="0"/>
              <a:buChar char="•"/>
            </a:pPr>
            <a:r>
              <a:rPr lang="en-IE" dirty="0" smtClean="0"/>
              <a:t>Your resettlement officer will make regular home visits prior to the day of your house move. You will receive a schedule of visits  and a resettlement pack by post once a contractor has been appointed and the moving dates are agreed.</a:t>
            </a:r>
          </a:p>
          <a:p>
            <a:pPr>
              <a:buClr>
                <a:srgbClr val="990033"/>
              </a:buClr>
              <a:buFont typeface="Arial" panose="020B0604020202020204" pitchFamily="34" charset="0"/>
              <a:buChar char="•"/>
            </a:pPr>
            <a:r>
              <a:rPr lang="en-IE" dirty="0" smtClean="0"/>
              <a:t>The purpose of the visit is to ensure that you are preparing for the impending move, that you are aware of your moving date, your removals time and you are progressing toward this deadline.</a:t>
            </a:r>
          </a:p>
          <a:p>
            <a:pPr>
              <a:buClr>
                <a:srgbClr val="990033"/>
              </a:buClr>
              <a:buFont typeface="Arial" panose="020B0604020202020204" pitchFamily="34" charset="0"/>
              <a:buChar char="•"/>
            </a:pPr>
            <a:r>
              <a:rPr lang="en-IE" dirty="0" smtClean="0"/>
              <a:t>Where there are difficulties occurring then you will need to alert the resettlement officer and you will be supported to address these in a timely manner.</a:t>
            </a:r>
          </a:p>
          <a:p>
            <a:pPr>
              <a:buClr>
                <a:srgbClr val="990033"/>
              </a:buClr>
              <a:buFont typeface="Arial" panose="020B0604020202020204" pitchFamily="34" charset="0"/>
              <a:buChar char="•"/>
            </a:pPr>
            <a:r>
              <a:rPr lang="en-IE" dirty="0" smtClean="0"/>
              <a:t>Where you refuse to engage with the Resettlement officer this will be considered a breach of your tenancy agreement.</a:t>
            </a:r>
          </a:p>
          <a:p>
            <a:pPr>
              <a:buClr>
                <a:srgbClr val="990033"/>
              </a:buClr>
              <a:buFont typeface="Arial" panose="020B0604020202020204" pitchFamily="34" charset="0"/>
              <a:buChar char="•"/>
            </a:pPr>
            <a:r>
              <a:rPr lang="en-IE" dirty="0" smtClean="0"/>
              <a:t>Your Resettlement Officers’ role is to ensure that you have emotional support and that the services to support your house move are in place. These supports should help the process to go smoothly. This can only occur where all parties are willing to work together toward the delivery of that goal.</a:t>
            </a:r>
          </a:p>
          <a:p>
            <a:endParaRPr lang="en-IE" dirty="0"/>
          </a:p>
        </p:txBody>
      </p:sp>
      <p:sp>
        <p:nvSpPr>
          <p:cNvPr id="4" name="Slide Number Placeholder 3"/>
          <p:cNvSpPr>
            <a:spLocks noGrp="1"/>
          </p:cNvSpPr>
          <p:nvPr>
            <p:ph type="sldNum" sz="quarter" idx="10"/>
          </p:nvPr>
        </p:nvSpPr>
        <p:spPr/>
        <p:txBody>
          <a:bodyPr/>
          <a:lstStyle/>
          <a:p>
            <a:fld id="{7EE9589F-7368-43BD-8C19-4AAE6DA274C2}" type="slidenum">
              <a:rPr lang="en-IE" smtClean="0"/>
              <a:t>8</a:t>
            </a:fld>
            <a:endParaRPr lang="en-IE"/>
          </a:p>
        </p:txBody>
      </p:sp>
    </p:spTree>
    <p:extLst>
      <p:ext uri="{BB962C8B-B14F-4D97-AF65-F5344CB8AC3E}">
        <p14:creationId xmlns:p14="http://schemas.microsoft.com/office/powerpoint/2010/main" val="21514822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smtClean="0"/>
              <a:t>You can see here</a:t>
            </a:r>
            <a:r>
              <a:rPr lang="en-IE" baseline="0" dirty="0" smtClean="0"/>
              <a:t> </a:t>
            </a:r>
            <a:r>
              <a:rPr lang="en-IE" dirty="0" smtClean="0"/>
              <a:t> a support request form. As we all know our life circumstances can change at any time.  Should you need more support during the moving process you can simply contact your resettlement worker. You will be asked to fill out this form and attach evidence of the changes to your personal circumstances. Your Resettlement Officer will support you to address any extra needs you or your family may have.</a:t>
            </a:r>
            <a:endParaRPr lang="en-IE" dirty="0"/>
          </a:p>
        </p:txBody>
      </p:sp>
      <p:sp>
        <p:nvSpPr>
          <p:cNvPr id="4" name="Slide Number Placeholder 3"/>
          <p:cNvSpPr>
            <a:spLocks noGrp="1"/>
          </p:cNvSpPr>
          <p:nvPr>
            <p:ph type="sldNum" sz="quarter" idx="10"/>
          </p:nvPr>
        </p:nvSpPr>
        <p:spPr/>
        <p:txBody>
          <a:bodyPr/>
          <a:lstStyle/>
          <a:p>
            <a:fld id="{7EE9589F-7368-43BD-8C19-4AAE6DA274C2}" type="slidenum">
              <a:rPr lang="en-IE" smtClean="0"/>
              <a:t>9</a:t>
            </a:fld>
            <a:endParaRPr lang="en-IE"/>
          </a:p>
        </p:txBody>
      </p:sp>
    </p:spTree>
    <p:extLst>
      <p:ext uri="{BB962C8B-B14F-4D97-AF65-F5344CB8AC3E}">
        <p14:creationId xmlns:p14="http://schemas.microsoft.com/office/powerpoint/2010/main" val="14365036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2E7E3D2-6033-47FA-AB76-AC2F7A8851AC}" type="datetimeFigureOut">
              <a:rPr lang="en-IE" smtClean="0"/>
              <a:t>12/05/2022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611D9ED-03BC-4638-A974-205475C2E7BB}" type="slidenum">
              <a:rPr lang="en-IE" smtClean="0"/>
              <a:t>‹#›</a:t>
            </a:fld>
            <a:endParaRPr lang="en-I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0918550"/>
      </p:ext>
    </p:extLst>
  </p:cSld>
  <p:clrMapOvr>
    <a:masterClrMapping/>
  </p:clrMapOvr>
  <mc:AlternateContent xmlns:mc="http://schemas.openxmlformats.org/markup-compatibility/2006" xmlns:p14="http://schemas.microsoft.com/office/powerpoint/2010/main">
    <mc:Choice Requires="p14">
      <p:transition spd="slow" p14:dur="3400">
        <p14:reveal/>
        <p:sndAc>
          <p:stSnd>
            <p:snd r:embed="rId1" name="breeze.wav"/>
          </p:stSnd>
        </p:sndAc>
      </p:transition>
    </mc:Choice>
    <mc:Fallback xmlns="">
      <p:transition spd="slow">
        <p:fade/>
        <p:sndAc>
          <p:stSnd>
            <p:snd r:embed="rId3" name="breeze.wav"/>
          </p:stSnd>
        </p:sndAc>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E7E3D2-6033-47FA-AB76-AC2F7A8851AC}" type="datetimeFigureOut">
              <a:rPr lang="en-IE" smtClean="0"/>
              <a:t>12/05/2022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611D9ED-03BC-4638-A974-205475C2E7BB}" type="slidenum">
              <a:rPr lang="en-IE" smtClean="0"/>
              <a:t>‹#›</a:t>
            </a:fld>
            <a:endParaRPr lang="en-IE"/>
          </a:p>
        </p:txBody>
      </p:sp>
    </p:spTree>
    <p:extLst>
      <p:ext uri="{BB962C8B-B14F-4D97-AF65-F5344CB8AC3E}">
        <p14:creationId xmlns:p14="http://schemas.microsoft.com/office/powerpoint/2010/main" val="67085965"/>
      </p:ext>
    </p:extLst>
  </p:cSld>
  <p:clrMapOvr>
    <a:masterClrMapping/>
  </p:clrMapOvr>
  <mc:AlternateContent xmlns:mc="http://schemas.openxmlformats.org/markup-compatibility/2006" xmlns:p14="http://schemas.microsoft.com/office/powerpoint/2010/main">
    <mc:Choice Requires="p14">
      <p:transition spd="slow" p14:dur="3400">
        <p14:reveal/>
        <p:sndAc>
          <p:stSnd>
            <p:snd r:embed="rId1" name="breeze.wav"/>
          </p:stSnd>
        </p:sndAc>
      </p:transition>
    </mc:Choice>
    <mc:Fallback xmlns="">
      <p:transition spd="slow">
        <p:fade/>
        <p:sndAc>
          <p:stSnd>
            <p:snd r:embed="rId3" name="breeze.wav"/>
          </p:stSnd>
        </p:sndAc>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E7E3D2-6033-47FA-AB76-AC2F7A8851AC}" type="datetimeFigureOut">
              <a:rPr lang="en-IE" smtClean="0"/>
              <a:t>12/05/2022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611D9ED-03BC-4638-A974-205475C2E7BB}" type="slidenum">
              <a:rPr lang="en-IE" smtClean="0"/>
              <a:t>‹#›</a:t>
            </a:fld>
            <a:endParaRPr lang="en-IE"/>
          </a:p>
        </p:txBody>
      </p:sp>
    </p:spTree>
    <p:extLst>
      <p:ext uri="{BB962C8B-B14F-4D97-AF65-F5344CB8AC3E}">
        <p14:creationId xmlns:p14="http://schemas.microsoft.com/office/powerpoint/2010/main" val="3738002919"/>
      </p:ext>
    </p:extLst>
  </p:cSld>
  <p:clrMapOvr>
    <a:masterClrMapping/>
  </p:clrMapOvr>
  <mc:AlternateContent xmlns:mc="http://schemas.openxmlformats.org/markup-compatibility/2006" xmlns:p14="http://schemas.microsoft.com/office/powerpoint/2010/main">
    <mc:Choice Requires="p14">
      <p:transition spd="slow" p14:dur="3400">
        <p14:reveal/>
        <p:sndAc>
          <p:stSnd>
            <p:snd r:embed="rId1" name="breeze.wav"/>
          </p:stSnd>
        </p:sndAc>
      </p:transition>
    </mc:Choice>
    <mc:Fallback xmlns="">
      <p:transition spd="slow">
        <p:fade/>
        <p:sndAc>
          <p:stSnd>
            <p:snd r:embed="rId3" name="breeze.wav"/>
          </p:stSnd>
        </p:sndAc>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E7E3D2-6033-47FA-AB76-AC2F7A8851AC}" type="datetimeFigureOut">
              <a:rPr lang="en-IE" smtClean="0"/>
              <a:t>12/05/2022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611D9ED-03BC-4638-A974-205475C2E7BB}" type="slidenum">
              <a:rPr lang="en-IE" smtClean="0"/>
              <a:t>‹#›</a:t>
            </a:fld>
            <a:endParaRPr lang="en-IE"/>
          </a:p>
        </p:txBody>
      </p:sp>
    </p:spTree>
    <p:extLst>
      <p:ext uri="{BB962C8B-B14F-4D97-AF65-F5344CB8AC3E}">
        <p14:creationId xmlns:p14="http://schemas.microsoft.com/office/powerpoint/2010/main" val="173798723"/>
      </p:ext>
    </p:extLst>
  </p:cSld>
  <p:clrMapOvr>
    <a:masterClrMapping/>
  </p:clrMapOvr>
  <mc:AlternateContent xmlns:mc="http://schemas.openxmlformats.org/markup-compatibility/2006" xmlns:p14="http://schemas.microsoft.com/office/powerpoint/2010/main">
    <mc:Choice Requires="p14">
      <p:transition spd="slow" p14:dur="3400">
        <p14:reveal/>
        <p:sndAc>
          <p:stSnd>
            <p:snd r:embed="rId1" name="breeze.wav"/>
          </p:stSnd>
        </p:sndAc>
      </p:transition>
    </mc:Choice>
    <mc:Fallback xmlns="">
      <p:transition spd="slow">
        <p:fade/>
        <p:sndAc>
          <p:stSnd>
            <p:snd r:embed="rId3" name="breeze.wav"/>
          </p:stSnd>
        </p:sndAc>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2E7E3D2-6033-47FA-AB76-AC2F7A8851AC}" type="datetimeFigureOut">
              <a:rPr lang="en-IE" smtClean="0"/>
              <a:t>12/05/2022</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B611D9ED-03BC-4638-A974-205475C2E7BB}" type="slidenum">
              <a:rPr lang="en-IE" smtClean="0"/>
              <a:t>‹#›</a:t>
            </a:fld>
            <a:endParaRPr lang="en-IE"/>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0244237"/>
      </p:ext>
    </p:extLst>
  </p:cSld>
  <p:clrMapOvr>
    <a:masterClrMapping/>
  </p:clrMapOvr>
  <mc:AlternateContent xmlns:mc="http://schemas.openxmlformats.org/markup-compatibility/2006" xmlns:p14="http://schemas.microsoft.com/office/powerpoint/2010/main">
    <mc:Choice Requires="p14">
      <p:transition spd="slow" p14:dur="3400">
        <p14:reveal/>
        <p:sndAc>
          <p:stSnd>
            <p:snd r:embed="rId1" name="breeze.wav"/>
          </p:stSnd>
        </p:sndAc>
      </p:transition>
    </mc:Choice>
    <mc:Fallback xmlns="">
      <p:transition spd="slow">
        <p:fade/>
        <p:sndAc>
          <p:stSnd>
            <p:snd r:embed="rId3" name="breeze.wav"/>
          </p:stSnd>
        </p:sndAc>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2E7E3D2-6033-47FA-AB76-AC2F7A8851AC}" type="datetimeFigureOut">
              <a:rPr lang="en-IE" smtClean="0"/>
              <a:t>12/05/2022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B611D9ED-03BC-4638-A974-205475C2E7BB}" type="slidenum">
              <a:rPr lang="en-IE" smtClean="0"/>
              <a:t>‹#›</a:t>
            </a:fld>
            <a:endParaRPr lang="en-IE"/>
          </a:p>
        </p:txBody>
      </p:sp>
    </p:spTree>
    <p:extLst>
      <p:ext uri="{BB962C8B-B14F-4D97-AF65-F5344CB8AC3E}">
        <p14:creationId xmlns:p14="http://schemas.microsoft.com/office/powerpoint/2010/main" val="4212005555"/>
      </p:ext>
    </p:extLst>
  </p:cSld>
  <p:clrMapOvr>
    <a:masterClrMapping/>
  </p:clrMapOvr>
  <mc:AlternateContent xmlns:mc="http://schemas.openxmlformats.org/markup-compatibility/2006" xmlns:p14="http://schemas.microsoft.com/office/powerpoint/2010/main">
    <mc:Choice Requires="p14">
      <p:transition spd="slow" p14:dur="3400">
        <p14:reveal/>
        <p:sndAc>
          <p:stSnd>
            <p:snd r:embed="rId1" name="breeze.wav"/>
          </p:stSnd>
        </p:sndAc>
      </p:transition>
    </mc:Choice>
    <mc:Fallback xmlns="">
      <p:transition spd="slow">
        <p:fade/>
        <p:sndAc>
          <p:stSnd>
            <p:snd r:embed="rId3" name="breeze.wav"/>
          </p:stSnd>
        </p:sndAc>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2E7E3D2-6033-47FA-AB76-AC2F7A8851AC}" type="datetimeFigureOut">
              <a:rPr lang="en-IE" smtClean="0"/>
              <a:t>12/05/2022</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B611D9ED-03BC-4638-A974-205475C2E7BB}" type="slidenum">
              <a:rPr lang="en-IE" smtClean="0"/>
              <a:t>‹#›</a:t>
            </a:fld>
            <a:endParaRPr lang="en-IE"/>
          </a:p>
        </p:txBody>
      </p:sp>
    </p:spTree>
    <p:extLst>
      <p:ext uri="{BB962C8B-B14F-4D97-AF65-F5344CB8AC3E}">
        <p14:creationId xmlns:p14="http://schemas.microsoft.com/office/powerpoint/2010/main" val="4065228479"/>
      </p:ext>
    </p:extLst>
  </p:cSld>
  <p:clrMapOvr>
    <a:masterClrMapping/>
  </p:clrMapOvr>
  <mc:AlternateContent xmlns:mc="http://schemas.openxmlformats.org/markup-compatibility/2006" xmlns:p14="http://schemas.microsoft.com/office/powerpoint/2010/main">
    <mc:Choice Requires="p14">
      <p:transition spd="slow" p14:dur="3400">
        <p14:reveal/>
        <p:sndAc>
          <p:stSnd>
            <p:snd r:embed="rId1" name="breeze.wav"/>
          </p:stSnd>
        </p:sndAc>
      </p:transition>
    </mc:Choice>
    <mc:Fallback xmlns="">
      <p:transition spd="slow">
        <p:fade/>
        <p:sndAc>
          <p:stSnd>
            <p:snd r:embed="rId3" name="breeze.wav"/>
          </p:stSnd>
        </p:sndAc>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2E7E3D2-6033-47FA-AB76-AC2F7A8851AC}" type="datetimeFigureOut">
              <a:rPr lang="en-IE" smtClean="0"/>
              <a:t>12/05/2022</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B611D9ED-03BC-4638-A974-205475C2E7BB}" type="slidenum">
              <a:rPr lang="en-IE" smtClean="0"/>
              <a:t>‹#›</a:t>
            </a:fld>
            <a:endParaRPr lang="en-IE"/>
          </a:p>
        </p:txBody>
      </p:sp>
    </p:spTree>
    <p:extLst>
      <p:ext uri="{BB962C8B-B14F-4D97-AF65-F5344CB8AC3E}">
        <p14:creationId xmlns:p14="http://schemas.microsoft.com/office/powerpoint/2010/main" val="521851227"/>
      </p:ext>
    </p:extLst>
  </p:cSld>
  <p:clrMapOvr>
    <a:masterClrMapping/>
  </p:clrMapOvr>
  <mc:AlternateContent xmlns:mc="http://schemas.openxmlformats.org/markup-compatibility/2006" xmlns:p14="http://schemas.microsoft.com/office/powerpoint/2010/main">
    <mc:Choice Requires="p14">
      <p:transition spd="slow" p14:dur="3400">
        <p14:reveal/>
        <p:sndAc>
          <p:stSnd>
            <p:snd r:embed="rId1" name="breeze.wav"/>
          </p:stSnd>
        </p:sndAc>
      </p:transition>
    </mc:Choice>
    <mc:Fallback xmlns="">
      <p:transition spd="slow">
        <p:fade/>
        <p:sndAc>
          <p:stSnd>
            <p:snd r:embed="rId3" name="breeze.wav"/>
          </p:stSnd>
        </p:sndAc>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12E7E3D2-6033-47FA-AB76-AC2F7A8851AC}" type="datetimeFigureOut">
              <a:rPr lang="en-IE" smtClean="0"/>
              <a:t>12/05/2022</a:t>
            </a:fld>
            <a:endParaRPr lang="en-IE"/>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IE"/>
          </a:p>
        </p:txBody>
      </p:sp>
      <p:sp>
        <p:nvSpPr>
          <p:cNvPr id="9" name="Slide Number Placeholder 8"/>
          <p:cNvSpPr>
            <a:spLocks noGrp="1"/>
          </p:cNvSpPr>
          <p:nvPr>
            <p:ph type="sldNum" sz="quarter" idx="12"/>
          </p:nvPr>
        </p:nvSpPr>
        <p:spPr/>
        <p:txBody>
          <a:bodyPr/>
          <a:lstStyle/>
          <a:p>
            <a:fld id="{B611D9ED-03BC-4638-A974-205475C2E7BB}" type="slidenum">
              <a:rPr lang="en-IE" smtClean="0"/>
              <a:t>‹#›</a:t>
            </a:fld>
            <a:endParaRPr lang="en-IE"/>
          </a:p>
        </p:txBody>
      </p:sp>
    </p:spTree>
    <p:extLst>
      <p:ext uri="{BB962C8B-B14F-4D97-AF65-F5344CB8AC3E}">
        <p14:creationId xmlns:p14="http://schemas.microsoft.com/office/powerpoint/2010/main" val="2050803695"/>
      </p:ext>
    </p:extLst>
  </p:cSld>
  <p:clrMapOvr>
    <a:masterClrMapping/>
  </p:clrMapOvr>
  <mc:AlternateContent xmlns:mc="http://schemas.openxmlformats.org/markup-compatibility/2006" xmlns:p14="http://schemas.microsoft.com/office/powerpoint/2010/main">
    <mc:Choice Requires="p14">
      <p:transition spd="slow" p14:dur="3400">
        <p14:reveal/>
        <p:sndAc>
          <p:stSnd>
            <p:snd r:embed="rId1" name="breeze.wav"/>
          </p:stSnd>
        </p:sndAc>
      </p:transition>
    </mc:Choice>
    <mc:Fallback xmlns="">
      <p:transition spd="slow">
        <p:fade/>
        <p:sndAc>
          <p:stSnd>
            <p:snd r:embed="rId3" name="breeze.wav"/>
          </p:stSnd>
        </p:sndAc>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12E7E3D2-6033-47FA-AB76-AC2F7A8851AC}" type="datetimeFigureOut">
              <a:rPr lang="en-IE" smtClean="0"/>
              <a:t>12/05/2022</a:t>
            </a:fld>
            <a:endParaRPr lang="en-IE"/>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IE"/>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611D9ED-03BC-4638-A974-205475C2E7BB}" type="slidenum">
              <a:rPr lang="en-IE" smtClean="0"/>
              <a:t>‹#›</a:t>
            </a:fld>
            <a:endParaRPr lang="en-IE"/>
          </a:p>
        </p:txBody>
      </p:sp>
    </p:spTree>
    <p:extLst>
      <p:ext uri="{BB962C8B-B14F-4D97-AF65-F5344CB8AC3E}">
        <p14:creationId xmlns:p14="http://schemas.microsoft.com/office/powerpoint/2010/main" val="2924968121"/>
      </p:ext>
    </p:extLst>
  </p:cSld>
  <p:clrMapOvr>
    <a:masterClrMapping/>
  </p:clrMapOvr>
  <mc:AlternateContent xmlns:mc="http://schemas.openxmlformats.org/markup-compatibility/2006" xmlns:p14="http://schemas.microsoft.com/office/powerpoint/2010/main">
    <mc:Choice Requires="p14">
      <p:transition spd="slow" p14:dur="3400">
        <p14:reveal/>
        <p:sndAc>
          <p:stSnd>
            <p:snd r:embed="rId1" name="breeze.wav"/>
          </p:stSnd>
        </p:sndAc>
      </p:transition>
    </mc:Choice>
    <mc:Fallback xmlns="">
      <p:transition spd="slow">
        <p:fade/>
        <p:sndAc>
          <p:stSnd>
            <p:snd r:embed="rId3" name="breeze.wav"/>
          </p:stSnd>
        </p:sndAc>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E7E3D2-6033-47FA-AB76-AC2F7A8851AC}" type="datetimeFigureOut">
              <a:rPr lang="en-IE" smtClean="0"/>
              <a:t>12/05/2022</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B611D9ED-03BC-4638-A974-205475C2E7BB}" type="slidenum">
              <a:rPr lang="en-IE" smtClean="0"/>
              <a:t>‹#›</a:t>
            </a:fld>
            <a:endParaRPr lang="en-IE"/>
          </a:p>
        </p:txBody>
      </p:sp>
    </p:spTree>
    <p:extLst>
      <p:ext uri="{BB962C8B-B14F-4D97-AF65-F5344CB8AC3E}">
        <p14:creationId xmlns:p14="http://schemas.microsoft.com/office/powerpoint/2010/main" val="3034790350"/>
      </p:ext>
    </p:extLst>
  </p:cSld>
  <p:clrMapOvr>
    <a:masterClrMapping/>
  </p:clrMapOvr>
  <mc:AlternateContent xmlns:mc="http://schemas.openxmlformats.org/markup-compatibility/2006" xmlns:p14="http://schemas.microsoft.com/office/powerpoint/2010/main">
    <mc:Choice Requires="p14">
      <p:transition spd="slow" p14:dur="3400">
        <p14:reveal/>
        <p:sndAc>
          <p:stSnd>
            <p:snd r:embed="rId1" name="breeze.wav"/>
          </p:stSnd>
        </p:sndAc>
      </p:transition>
    </mc:Choice>
    <mc:Fallback xmlns="">
      <p:transition spd="slow">
        <p:fade/>
        <p:sndAc>
          <p:stSnd>
            <p:snd r:embed="rId3" name="breeze.wav"/>
          </p:stSnd>
        </p:sndAc>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audio" Target="../media/audio1.wav"/></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2E7E3D2-6033-47FA-AB76-AC2F7A8851AC}" type="datetimeFigureOut">
              <a:rPr lang="en-IE" smtClean="0"/>
              <a:t>12/05/2022</a:t>
            </a:fld>
            <a:endParaRPr lang="en-IE"/>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IE"/>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611D9ED-03BC-4638-A974-205475C2E7BB}" type="slidenum">
              <a:rPr lang="en-IE" smtClean="0"/>
              <a:t>‹#›</a:t>
            </a:fld>
            <a:endParaRPr lang="en-IE"/>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41049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3400">
        <p14:reveal/>
        <p:sndAc>
          <p:stSnd>
            <p:snd r:embed="rId13" name="breeze.wav"/>
          </p:stSnd>
        </p:sndAc>
      </p:transition>
    </mc:Choice>
    <mc:Fallback xmlns="">
      <p:transition spd="slow">
        <p:fade/>
        <p:sndAc>
          <p:stSnd>
            <p:snd r:embed="rId14" name="breeze.wav"/>
          </p:stSnd>
        </p:sndAc>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microsoft.com/office/2007/relationships/media" Target="../media/media2.m4a"/><Relationship Id="rId7" Type="http://schemas.openxmlformats.org/officeDocument/2006/relationships/audio" Target="../media/audio1.wav"/><Relationship Id="rId12" Type="http://schemas.openxmlformats.org/officeDocument/2006/relationships/audio" Target="../media/audio1.wav"/><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notesSlide" Target="../notesSlides/notesSlide1.xml"/><Relationship Id="rId11" Type="http://schemas.openxmlformats.org/officeDocument/2006/relationships/image" Target="../media/image4.png"/><Relationship Id="rId5" Type="http://schemas.openxmlformats.org/officeDocument/2006/relationships/slideLayout" Target="../slideLayouts/slideLayout1.xml"/><Relationship Id="rId10" Type="http://schemas.openxmlformats.org/officeDocument/2006/relationships/image" Target="../media/image3.png"/><Relationship Id="rId4" Type="http://schemas.openxmlformats.org/officeDocument/2006/relationships/audio" Target="../media/media2.m4a"/><Relationship Id="rId9"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8.xml"/><Relationship Id="rId7" Type="http://schemas.openxmlformats.org/officeDocument/2006/relationships/hyperlink" Target="mailto:sliabhban@galwaycity.ie"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emf"/><Relationship Id="rId5" Type="http://schemas.openxmlformats.org/officeDocument/2006/relationships/audio" Target="../media/audio1.wav"/><Relationship Id="rId4" Type="http://schemas.openxmlformats.org/officeDocument/2006/relationships/notesSlide" Target="../notesSlides/notesSlide10.xml"/><Relationship Id="rId9" Type="http://schemas.openxmlformats.org/officeDocument/2006/relationships/audio" Target="../media/audio1.wav"/></Relationships>
</file>

<file path=ppt/slides/_rels/slide2.xml.rels><?xml version="1.0" encoding="UTF-8" standalone="yes"?>
<Relationships xmlns="http://schemas.openxmlformats.org/package/2006/relationships"><Relationship Id="rId8" Type="http://schemas.openxmlformats.org/officeDocument/2006/relationships/audio" Target="../media/media6.m4a"/><Relationship Id="rId13" Type="http://schemas.openxmlformats.org/officeDocument/2006/relationships/audio" Target="../media/audio1.wav"/><Relationship Id="rId3" Type="http://schemas.microsoft.com/office/2007/relationships/media" Target="../media/media4.m4a"/><Relationship Id="rId7" Type="http://schemas.microsoft.com/office/2007/relationships/media" Target="../media/media6.m4a"/><Relationship Id="rId12" Type="http://schemas.openxmlformats.org/officeDocument/2006/relationships/notesSlide" Target="../notesSlides/notesSlide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audio" Target="../media/media5.m4a"/><Relationship Id="rId11" Type="http://schemas.openxmlformats.org/officeDocument/2006/relationships/slideLayout" Target="../slideLayouts/slideLayout2.xml"/><Relationship Id="rId5" Type="http://schemas.microsoft.com/office/2007/relationships/media" Target="../media/media5.m4a"/><Relationship Id="rId15" Type="http://schemas.openxmlformats.org/officeDocument/2006/relationships/audio" Target="../media/audio1.wav"/><Relationship Id="rId10" Type="http://schemas.openxmlformats.org/officeDocument/2006/relationships/audio" Target="../media/media7.m4a"/><Relationship Id="rId4" Type="http://schemas.openxmlformats.org/officeDocument/2006/relationships/audio" Target="../media/media4.m4a"/><Relationship Id="rId9" Type="http://schemas.microsoft.com/office/2007/relationships/media" Target="../media/media7.m4a"/><Relationship Id="rId1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media/audio1.wav"/><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audio" Target="../media/audio1.wav"/><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media/audio1.wav"/><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png"/><Relationship Id="rId5" Type="http://schemas.openxmlformats.org/officeDocument/2006/relationships/audio" Target="../media/audio1.wav"/><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1.m4a"/><Relationship Id="rId7" Type="http://schemas.openxmlformats.org/officeDocument/2006/relationships/audio" Target="../media/audio1.wav"/><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audio" Target="../media/media11.m4a"/><Relationship Id="rId9"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3" Type="http://schemas.microsoft.com/office/2007/relationships/media" Target="../media/media13.m4a"/><Relationship Id="rId7"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audio" Target="../media/media14.m4a"/><Relationship Id="rId11" Type="http://schemas.openxmlformats.org/officeDocument/2006/relationships/audio" Target="../media/audio1.wav"/><Relationship Id="rId5" Type="http://schemas.microsoft.com/office/2007/relationships/media" Target="../media/media14.m4a"/><Relationship Id="rId10" Type="http://schemas.openxmlformats.org/officeDocument/2006/relationships/image" Target="../media/image4.png"/><Relationship Id="rId4" Type="http://schemas.openxmlformats.org/officeDocument/2006/relationships/audio" Target="../media/media13.m4a"/><Relationship Id="rId9"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16.m4a"/><Relationship Id="rId7" Type="http://schemas.openxmlformats.org/officeDocument/2006/relationships/audio" Target="../media/audio1.wav"/><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audio" Target="../media/media16.m4a"/><Relationship Id="rId9"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audio" Target="../media/audio1.wav"/><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audio" Target="../media/audio1.wav"/><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audio" Target="../media/media18.m4a"/><Relationship Id="rId7" Type="http://schemas.openxmlformats.org/officeDocument/2006/relationships/package" Target="../embeddings/Microsoft_Word_Document1.docx"/><Relationship Id="rId2" Type="http://schemas.microsoft.com/office/2007/relationships/media" Target="../media/media18.m4a"/><Relationship Id="rId1" Type="http://schemas.openxmlformats.org/officeDocument/2006/relationships/vmlDrawing" Target="../drawings/vmlDrawing1.vml"/><Relationship Id="rId6" Type="http://schemas.openxmlformats.org/officeDocument/2006/relationships/audio" Target="../media/audio1.wav"/><Relationship Id="rId11" Type="http://schemas.openxmlformats.org/officeDocument/2006/relationships/audio" Target="../media/audio1.wav"/><Relationship Id="rId5" Type="http://schemas.openxmlformats.org/officeDocument/2006/relationships/notesSlide" Target="../notesSlides/notesSlide9.xml"/><Relationship Id="rId4" Type="http://schemas.openxmlformats.org/officeDocument/2006/relationships/slideLayout" Target="../slideLayouts/slideLayout8.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dirty="0" smtClean="0"/>
              <a:t>Sliabh Ban Resettlement Decant Presentation</a:t>
            </a:r>
            <a:endParaRPr lang="en-IE" dirty="0"/>
          </a:p>
        </p:txBody>
      </p:sp>
      <p:sp>
        <p:nvSpPr>
          <p:cNvPr id="3" name="Subtitle 2"/>
          <p:cNvSpPr>
            <a:spLocks noGrp="1"/>
          </p:cNvSpPr>
          <p:nvPr>
            <p:ph type="subTitle" idx="1"/>
          </p:nvPr>
        </p:nvSpPr>
        <p:spPr>
          <a:solidFill>
            <a:srgbClr val="FFFFEB"/>
          </a:solidFill>
        </p:spPr>
        <p:txBody>
          <a:bodyPr/>
          <a:lstStyle/>
          <a:p>
            <a:r>
              <a:rPr lang="en-GB" dirty="0">
                <a:solidFill>
                  <a:srgbClr val="990033"/>
                </a:solidFill>
              </a:rPr>
              <a:t>A guide to </a:t>
            </a:r>
            <a:r>
              <a:rPr lang="en-GB" dirty="0" smtClean="0">
                <a:solidFill>
                  <a:srgbClr val="990033"/>
                </a:solidFill>
              </a:rPr>
              <a:t>the resettlement process</a:t>
            </a:r>
            <a:endParaRPr lang="en-GB" dirty="0">
              <a:solidFill>
                <a:srgbClr val="990033"/>
              </a:solidFill>
            </a:endParaRPr>
          </a:p>
          <a:p>
            <a:endParaRPr lang="en-IE" dirty="0"/>
          </a:p>
        </p:txBody>
      </p:sp>
      <p:pic>
        <p:nvPicPr>
          <p:cNvPr id="4" name="Picture 3"/>
          <p:cNvPicPr>
            <a:picLocks noChangeAspect="1"/>
          </p:cNvPicPr>
          <p:nvPr/>
        </p:nvPicPr>
        <p:blipFill>
          <a:blip r:embed="rId8"/>
          <a:stretch>
            <a:fillRect/>
          </a:stretch>
        </p:blipFill>
        <p:spPr>
          <a:xfrm>
            <a:off x="6473546" y="227667"/>
            <a:ext cx="4682134" cy="1438781"/>
          </a:xfrm>
          <a:prstGeom prst="rect">
            <a:avLst/>
          </a:prstGeom>
        </p:spPr>
      </p:pic>
      <p:pic>
        <p:nvPicPr>
          <p:cNvPr id="5" name="Picture 4"/>
          <p:cNvPicPr>
            <a:picLocks noChangeAspect="1"/>
          </p:cNvPicPr>
          <p:nvPr/>
        </p:nvPicPr>
        <p:blipFill>
          <a:blip r:embed="rId9"/>
          <a:stretch>
            <a:fillRect/>
          </a:stretch>
        </p:blipFill>
        <p:spPr>
          <a:xfrm>
            <a:off x="696548" y="227667"/>
            <a:ext cx="3170195" cy="1231499"/>
          </a:xfrm>
          <a:prstGeom prst="rect">
            <a:avLst/>
          </a:prstGeom>
        </p:spPr>
      </p:pic>
      <p:pic>
        <p:nvPicPr>
          <p:cNvPr id="6" name="Picture 5"/>
          <p:cNvPicPr>
            <a:picLocks noChangeAspect="1"/>
          </p:cNvPicPr>
          <p:nvPr/>
        </p:nvPicPr>
        <p:blipFill>
          <a:blip r:embed="rId10"/>
          <a:stretch>
            <a:fillRect/>
          </a:stretch>
        </p:blipFill>
        <p:spPr>
          <a:xfrm>
            <a:off x="8432800" y="4325112"/>
            <a:ext cx="2827808" cy="1590642"/>
          </a:xfrm>
          <a:prstGeom prst="rect">
            <a:avLst/>
          </a:prstGeom>
        </p:spPr>
      </p:pic>
      <p:pic>
        <p:nvPicPr>
          <p:cNvPr id="7" name="resettlemen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791200" y="3124200"/>
            <a:ext cx="609600" cy="609600"/>
          </a:xfrm>
          <a:prstGeom prst="rect">
            <a:avLst/>
          </a:prstGeom>
        </p:spPr>
      </p:pic>
      <p:pic>
        <p:nvPicPr>
          <p:cNvPr id="8"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516638497"/>
      </p:ext>
    </p:extLst>
  </p:cSld>
  <p:clrMapOvr>
    <a:masterClrMapping/>
  </p:clrMapOvr>
  <mc:AlternateContent xmlns:mc="http://schemas.openxmlformats.org/markup-compatibility/2006" xmlns:p14="http://schemas.microsoft.com/office/powerpoint/2010/main">
    <mc:Choice Requires="p14">
      <p:transition spd="slow" p14:dur="3400">
        <p14:reveal/>
        <p:sndAc>
          <p:stSnd>
            <p:snd r:embed="rId7" name="breeze.wav"/>
          </p:stSnd>
        </p:sndAc>
      </p:transition>
    </mc:Choice>
    <mc:Fallback xmlns="">
      <p:transition spd="slow">
        <p:fade/>
        <p:sndAc>
          <p:stSnd>
            <p:snd r:embed="rId12" name="breeze.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2"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496"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EB"/>
          </a:solidFill>
        </p:spPr>
        <p:txBody>
          <a:bodyPr/>
          <a:lstStyle/>
          <a:p>
            <a:r>
              <a:rPr lang="en-GB" dirty="0">
                <a:solidFill>
                  <a:srgbClr val="990033"/>
                </a:solidFill>
              </a:rPr>
              <a:t>How do I </a:t>
            </a:r>
            <a:r>
              <a:rPr lang="en-GB" dirty="0" smtClean="0">
                <a:solidFill>
                  <a:srgbClr val="990033"/>
                </a:solidFill>
              </a:rPr>
              <a:t>make a complaint?</a:t>
            </a:r>
            <a:endParaRPr lang="en-IE" dirty="0">
              <a:solidFill>
                <a:srgbClr val="990033"/>
              </a:solidFill>
            </a:endParaRPr>
          </a:p>
        </p:txBody>
      </p:sp>
      <p:pic>
        <p:nvPicPr>
          <p:cNvPr id="4" name="Content Placeholder 3"/>
          <p:cNvPicPr>
            <a:picLocks noGrp="1" noChangeAspect="1"/>
          </p:cNvPicPr>
          <p:nvPr>
            <p:ph idx="1"/>
          </p:nvPr>
        </p:nvPicPr>
        <p:blipFill>
          <a:blip r:embed="rId6"/>
          <a:stretch>
            <a:fillRect/>
          </a:stretch>
        </p:blipFill>
        <p:spPr>
          <a:xfrm>
            <a:off x="5286104" y="679270"/>
            <a:ext cx="5199016" cy="5625934"/>
          </a:xfrm>
          <a:prstGeom prst="rect">
            <a:avLst/>
          </a:prstGeom>
        </p:spPr>
      </p:pic>
      <p:sp>
        <p:nvSpPr>
          <p:cNvPr id="5" name="Text Placeholder 4"/>
          <p:cNvSpPr>
            <a:spLocks noGrp="1"/>
          </p:cNvSpPr>
          <p:nvPr>
            <p:ph type="body" sz="half" idx="2"/>
          </p:nvPr>
        </p:nvSpPr>
        <p:spPr/>
        <p:txBody>
          <a:bodyPr>
            <a:normAutofit fontScale="92500" lnSpcReduction="10000"/>
          </a:bodyPr>
          <a:lstStyle/>
          <a:p>
            <a:r>
              <a:rPr lang="en-IE" dirty="0" smtClean="0"/>
              <a:t>Fill out the attached complaint </a:t>
            </a:r>
            <a:r>
              <a:rPr lang="en-IE" dirty="0"/>
              <a:t>form </a:t>
            </a:r>
            <a:endParaRPr lang="en-IE" dirty="0" smtClean="0"/>
          </a:p>
          <a:p>
            <a:r>
              <a:rPr lang="en-IE" dirty="0"/>
              <a:t> </a:t>
            </a:r>
            <a:r>
              <a:rPr lang="en-IE" dirty="0" smtClean="0"/>
              <a:t>Send it by email to </a:t>
            </a:r>
            <a:r>
              <a:rPr lang="en-IE" dirty="0" smtClean="0">
                <a:hlinkClick r:id="rId7"/>
              </a:rPr>
              <a:t>sliabhban@galwaycity.ie</a:t>
            </a:r>
            <a:r>
              <a:rPr lang="en-IE" dirty="0" smtClean="0"/>
              <a:t> or post it to the Resettlement officer, Estate Management, Housing </a:t>
            </a:r>
            <a:r>
              <a:rPr lang="en-IE" dirty="0"/>
              <a:t>D</a:t>
            </a:r>
            <a:r>
              <a:rPr lang="en-IE" dirty="0" smtClean="0"/>
              <a:t>epartment, City Hall, College Road, Galway.</a:t>
            </a:r>
          </a:p>
          <a:p>
            <a:r>
              <a:rPr lang="en-IE" dirty="0" smtClean="0"/>
              <a:t>You can also give it</a:t>
            </a:r>
            <a:r>
              <a:rPr lang="en-IE" dirty="0"/>
              <a:t> by hand if you wish</a:t>
            </a:r>
            <a:r>
              <a:rPr lang="en-IE" dirty="0" smtClean="0"/>
              <a:t> to the Resettlement officer. </a:t>
            </a:r>
          </a:p>
          <a:p>
            <a:r>
              <a:rPr lang="en-IE" dirty="0" smtClean="0"/>
              <a:t>Your resettlement officer will contact you within five working days to confirm that the complaint was received and to outline the process regarding the specific complaint. </a:t>
            </a:r>
          </a:p>
          <a:p>
            <a:r>
              <a:rPr lang="en-IE" dirty="0"/>
              <a:t> </a:t>
            </a:r>
          </a:p>
          <a:p>
            <a:endParaRPr lang="en-IE" dirty="0"/>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913447810"/>
      </p:ext>
    </p:extLst>
  </p:cSld>
  <p:clrMapOvr>
    <a:masterClrMapping/>
  </p:clrMapOvr>
  <mc:AlternateContent xmlns:mc="http://schemas.openxmlformats.org/markup-compatibility/2006" xmlns:p14="http://schemas.microsoft.com/office/powerpoint/2010/main">
    <mc:Choice Requires="p14">
      <p:transition spd="slow" p14:dur="3400" advTm="20000">
        <p14:reveal/>
        <p:sndAc>
          <p:stSnd>
            <p:snd r:embed="rId5" name="breeze.wav"/>
          </p:stSnd>
        </p:sndAc>
      </p:transition>
    </mc:Choice>
    <mc:Fallback xmlns="">
      <p:transition spd="slow" advTm="20000">
        <p:fade/>
        <p:sndAc>
          <p:stSnd>
            <p:snd r:embed="rId9" name="breeze.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55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EB"/>
          </a:solidFill>
          <a:ln>
            <a:solidFill>
              <a:srgbClr val="990033"/>
            </a:solidFill>
          </a:ln>
        </p:spPr>
        <p:txBody>
          <a:bodyPr>
            <a:normAutofit/>
          </a:bodyPr>
          <a:lstStyle/>
          <a:p>
            <a:r>
              <a:rPr lang="en-IE" sz="4000" b="1" dirty="0" smtClean="0">
                <a:solidFill>
                  <a:srgbClr val="990033"/>
                </a:solidFill>
                <a:effectLst>
                  <a:outerShdw blurRad="38100" dist="38100" dir="2700000" algn="tl">
                    <a:srgbClr val="000000">
                      <a:alpha val="43137"/>
                    </a:srgbClr>
                  </a:outerShdw>
                </a:effectLst>
                <a:latin typeface="+mn-lt"/>
              </a:rPr>
              <a:t>General Information </a:t>
            </a:r>
            <a:endParaRPr lang="en-IE" sz="4000" b="1" dirty="0">
              <a:solidFill>
                <a:srgbClr val="990033"/>
              </a:solidFill>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pattFill prst="pct10">
            <a:fgClr>
              <a:srgbClr val="FFFFEB"/>
            </a:fgClr>
            <a:bgClr>
              <a:schemeClr val="bg1"/>
            </a:bgClr>
          </a:pattFill>
          <a:ln>
            <a:solidFill>
              <a:srgbClr val="990033"/>
            </a:solidFill>
          </a:ln>
        </p:spPr>
        <p:txBody>
          <a:bodyPr/>
          <a:lstStyle/>
          <a:p>
            <a:pPr>
              <a:buClr>
                <a:srgbClr val="990033"/>
              </a:buClr>
              <a:buFont typeface="Arial" panose="020B0604020202020204" pitchFamily="34" charset="0"/>
              <a:buChar char="•"/>
            </a:pPr>
            <a:r>
              <a:rPr lang="en-IE" dirty="0" smtClean="0"/>
              <a:t>Sliabh Ban remedial project began in  quarter </a:t>
            </a:r>
            <a:r>
              <a:rPr lang="en-IE" dirty="0"/>
              <a:t>4</a:t>
            </a:r>
            <a:r>
              <a:rPr lang="en-IE" dirty="0" smtClean="0"/>
              <a:t> 2021.  Due to the </a:t>
            </a:r>
            <a:r>
              <a:rPr lang="en-IE" dirty="0" err="1" smtClean="0"/>
              <a:t>Covid</a:t>
            </a:r>
            <a:r>
              <a:rPr lang="en-IE" dirty="0" smtClean="0"/>
              <a:t> 19 pandemic there has been a significant delay in the project, however with the easing of restrictions and the vaccination programme, there is now the ability for a contractor, his team and other professionals to be able to work on site to carry out this project in a safe manner</a:t>
            </a:r>
          </a:p>
          <a:p>
            <a:pPr>
              <a:buClr>
                <a:srgbClr val="990033"/>
              </a:buClr>
              <a:buFont typeface="Arial" panose="020B0604020202020204" pitchFamily="34" charset="0"/>
              <a:buChar char="•"/>
            </a:pPr>
            <a:r>
              <a:rPr lang="en-IE" dirty="0" smtClean="0"/>
              <a:t>Block 4 numbers 27 to 34 will be used to accommodate households whilst their homes are being remediated.</a:t>
            </a:r>
          </a:p>
          <a:p>
            <a:pPr>
              <a:buClr>
                <a:srgbClr val="990033"/>
              </a:buClr>
              <a:buFont typeface="Arial" panose="020B0604020202020204" pitchFamily="34" charset="0"/>
              <a:buChar char="•"/>
            </a:pPr>
            <a:r>
              <a:rPr lang="en-IE" dirty="0" smtClean="0"/>
              <a:t>You will be assigned a house number in this Block and it is anticipated that the remediation of your home will take approximately 12-14 weeks meaning you will live there for this time. </a:t>
            </a:r>
          </a:p>
          <a:p>
            <a:pPr>
              <a:buClr>
                <a:srgbClr val="990033"/>
              </a:buClr>
              <a:buFont typeface="Arial" panose="020B0604020202020204" pitchFamily="34" charset="0"/>
              <a:buChar char="•"/>
            </a:pPr>
            <a:r>
              <a:rPr lang="en-IE" dirty="0"/>
              <a:t> A</a:t>
            </a:r>
            <a:r>
              <a:rPr lang="en-IE" dirty="0" smtClean="0"/>
              <a:t>fter the period of twelve weeks, we anticipate that all remedial works will be complete and you will be returning to your own home.</a:t>
            </a:r>
          </a:p>
          <a:p>
            <a:pPr>
              <a:buClr>
                <a:srgbClr val="990033"/>
              </a:buClr>
              <a:buFont typeface="Arial" panose="020B0604020202020204" pitchFamily="34" charset="0"/>
              <a:buChar char="•"/>
            </a:pPr>
            <a:endParaRPr lang="en-IE"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791200" y="312420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5791200" y="3124200"/>
            <a:ext cx="609600" cy="60960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791200" y="3124200"/>
            <a:ext cx="609600" cy="609600"/>
          </a:xfrm>
          <a:prstGeom prst="rect">
            <a:avLst/>
          </a:prstGeom>
        </p:spPr>
      </p:pic>
      <p:pic>
        <p:nvPicPr>
          <p:cNvPr id="7"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5791200" y="3124200"/>
            <a:ext cx="609600" cy="609600"/>
          </a:xfrm>
          <a:prstGeom prst="rect">
            <a:avLst/>
          </a:prstGeom>
        </p:spPr>
      </p:pic>
      <p:pic>
        <p:nvPicPr>
          <p:cNvPr id="8"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421273308"/>
      </p:ext>
    </p:extLst>
  </p:cSld>
  <p:clrMapOvr>
    <a:masterClrMapping/>
  </p:clrMapOvr>
  <mc:AlternateContent xmlns:mc="http://schemas.openxmlformats.org/markup-compatibility/2006" xmlns:p14="http://schemas.microsoft.com/office/powerpoint/2010/main">
    <mc:Choice Requires="p14">
      <p:transition spd="slow" p14:dur="3400" advClick="0" advTm="30000">
        <p14:reveal/>
        <p:sndAc>
          <p:stSnd>
            <p:snd r:embed="rId13" name="breeze.wav"/>
          </p:stSnd>
        </p:sndAc>
      </p:transition>
    </mc:Choice>
    <mc:Fallback xmlns="">
      <p:transition spd="slow" advClick="0" advTm="30000">
        <p:fade/>
        <p:sndAc>
          <p:stSnd>
            <p:snd r:embed="rId15"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51969" fill="hold"/>
                                        <p:tgtEl>
                                          <p:spTgt spid="4"/>
                                        </p:tgtEl>
                                      </p:cBhvr>
                                    </p:cmd>
                                  </p:childTnLst>
                                </p:cTn>
                              </p:par>
                            </p:childTnLst>
                          </p:cTn>
                        </p:par>
                      </p:childTnLst>
                    </p:cTn>
                  </p:par>
                </p:childTnLst>
              </p:cTn>
              <p:nextCondLst>
                <p:cond evt="onClick" delay="0">
                  <p:tgtEl>
                    <p:spTgt spid="4"/>
                  </p:tgtEl>
                </p:cond>
              </p:nextCondLst>
            </p:seq>
            <p:audio>
              <p:cMediaNode vol="80000">
                <p:cTn id="28" fill="hold" display="0">
                  <p:stCondLst>
                    <p:cond delay="indefinite"/>
                  </p:stCondLst>
                  <p:endCondLst>
                    <p:cond evt="onStopAudio" delay="0">
                      <p:tgtEl>
                        <p:sldTgt/>
                      </p:tgtEl>
                    </p:cond>
                  </p:endCondLst>
                </p:cTn>
                <p:tgtEl>
                  <p:spTgt spid="4"/>
                </p:tgtEl>
              </p:cMediaNode>
            </p:audio>
            <p:seq concurrent="1" nextAc="seek">
              <p:cTn id="29" restart="whenNotActive" fill="hold" evtFilter="cancelBubble" nodeType="interactiveSeq">
                <p:stCondLst>
                  <p:cond evt="onClick" delay="0">
                    <p:tgtEl>
                      <p:spTgt spid="5"/>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51866" fill="hold"/>
                                        <p:tgtEl>
                                          <p:spTgt spid="5"/>
                                        </p:tgtEl>
                                      </p:cBhvr>
                                    </p:cmd>
                                  </p:childTnLst>
                                </p:cTn>
                              </p:par>
                            </p:childTnLst>
                          </p:cTn>
                        </p:par>
                      </p:childTnLst>
                    </p:cTn>
                  </p:par>
                </p:childTnLst>
              </p:cTn>
              <p:nextCondLst>
                <p:cond evt="onClick" delay="0">
                  <p:tgtEl>
                    <p:spTgt spid="5"/>
                  </p:tgtEl>
                </p:cond>
              </p:nextCondLst>
            </p:seq>
            <p:audio>
              <p:cMediaNode vol="80000">
                <p:cTn id="34" fill="hold" display="0">
                  <p:stCondLst>
                    <p:cond delay="indefinite"/>
                  </p:stCondLst>
                  <p:endCondLst>
                    <p:cond evt="onStopAudio" delay="0">
                      <p:tgtEl>
                        <p:sldTgt/>
                      </p:tgtEl>
                    </p:cond>
                  </p:endCondLst>
                </p:cTn>
                <p:tgtEl>
                  <p:spTgt spid="5"/>
                </p:tgtEl>
              </p:cMediaNode>
            </p:audio>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53581" fill="hold"/>
                                        <p:tgtEl>
                                          <p:spTgt spid="6"/>
                                        </p:tgtEl>
                                      </p:cBhvr>
                                    </p:cmd>
                                  </p:childTnLst>
                                </p:cTn>
                              </p:par>
                            </p:childTnLst>
                          </p:cTn>
                        </p:par>
                      </p:childTnLst>
                    </p:cTn>
                  </p:par>
                </p:childTnLst>
              </p:cTn>
              <p:nextCondLst>
                <p:cond evt="onClick" delay="0">
                  <p:tgtEl>
                    <p:spTgt spid="6"/>
                  </p:tgtEl>
                </p:cond>
              </p:nextCondLst>
            </p:seq>
            <p:audio>
              <p:cMediaNode vol="80000">
                <p:cTn id="40" fill="hold" display="0">
                  <p:stCondLst>
                    <p:cond delay="indefinite"/>
                  </p:stCondLst>
                  <p:endCondLst>
                    <p:cond evt="onStopAudio" delay="0">
                      <p:tgtEl>
                        <p:sldTgt/>
                      </p:tgtEl>
                    </p:cond>
                  </p:endCondLst>
                </p:cTn>
                <p:tgtEl>
                  <p:spTgt spid="6"/>
                </p:tgtEl>
              </p:cMediaNode>
            </p:audio>
            <p:seq concurrent="1" nextAc="seek">
              <p:cTn id="41" restart="whenNotActive" fill="hold" evtFilter="cancelBubble" nodeType="interactiveSeq">
                <p:stCondLst>
                  <p:cond evt="onClick" delay="0">
                    <p:tgtEl>
                      <p:spTgt spid="7"/>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7387" fill="hold"/>
                                        <p:tgtEl>
                                          <p:spTgt spid="7"/>
                                        </p:tgtEl>
                                      </p:cBhvr>
                                    </p:cmd>
                                  </p:childTnLst>
                                </p:cTn>
                              </p:par>
                            </p:childTnLst>
                          </p:cTn>
                        </p:par>
                      </p:childTnLst>
                    </p:cTn>
                  </p:par>
                </p:childTnLst>
              </p:cTn>
              <p:nextCondLst>
                <p:cond evt="onClick" delay="0">
                  <p:tgtEl>
                    <p:spTgt spid="7"/>
                  </p:tgtEl>
                </p:cond>
              </p:nextCondLst>
            </p:seq>
            <p:audio>
              <p:cMediaNode vol="80000">
                <p:cTn id="46" fill="hold" display="0">
                  <p:stCondLst>
                    <p:cond delay="indefinite"/>
                  </p:stCondLst>
                  <p:endCondLst>
                    <p:cond evt="onStopAudio" delay="0">
                      <p:tgtEl>
                        <p:sldTgt/>
                      </p:tgtEl>
                    </p:cond>
                  </p:endCondLst>
                </p:cTn>
                <p:tgtEl>
                  <p:spTgt spid="7"/>
                </p:tgtEl>
              </p:cMediaNode>
            </p:audio>
            <p:seq concurrent="1" nextAc="seek">
              <p:cTn id="47" restart="whenNotActive" fill="hold" evtFilter="cancelBubble" nodeType="interactiveSeq">
                <p:stCondLst>
                  <p:cond evt="onClick" delay="0">
                    <p:tgtEl>
                      <p:spTgt spid="8"/>
                    </p:tgtEl>
                  </p:cond>
                </p:stCondLst>
                <p:endSync evt="end" delay="0">
                  <p:rtn val="all"/>
                </p:endSync>
                <p:childTnLst>
                  <p:par>
                    <p:cTn id="48" fill="hold">
                      <p:stCondLst>
                        <p:cond delay="0"/>
                      </p:stCondLst>
                      <p:childTnLst>
                        <p:par>
                          <p:cTn id="49" fill="hold">
                            <p:stCondLst>
                              <p:cond delay="0"/>
                            </p:stCondLst>
                            <p:childTnLst>
                              <p:par>
                                <p:cTn id="50" presetID="1" presetClass="mediacall" presetSubtype="0" fill="hold" nodeType="clickEffect">
                                  <p:stCondLst>
                                    <p:cond delay="0"/>
                                  </p:stCondLst>
                                  <p:childTnLst>
                                    <p:cmd type="call" cmd="playFrom(0.0)">
                                      <p:cBhvr>
                                        <p:cTn id="51" dur="51794" fill="hold"/>
                                        <p:tgtEl>
                                          <p:spTgt spid="8"/>
                                        </p:tgtEl>
                                      </p:cBhvr>
                                    </p:cmd>
                                  </p:childTnLst>
                                </p:cTn>
                              </p:par>
                            </p:childTnLst>
                          </p:cTn>
                        </p:par>
                      </p:childTnLst>
                    </p:cTn>
                  </p:par>
                </p:childTnLst>
              </p:cTn>
              <p:nextCondLst>
                <p:cond evt="onClick" delay="0">
                  <p:tgtEl>
                    <p:spTgt spid="8"/>
                  </p:tgtEl>
                </p:cond>
              </p:nextCondLst>
            </p:seq>
            <p:audio>
              <p:cMediaNode vol="80000">
                <p:cTn id="52"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EB"/>
          </a:solidFill>
          <a:ln>
            <a:solidFill>
              <a:srgbClr val="990033"/>
            </a:solidFill>
          </a:ln>
        </p:spPr>
        <p:txBody>
          <a:bodyPr>
            <a:normAutofit/>
          </a:bodyPr>
          <a:lstStyle/>
          <a:p>
            <a:r>
              <a:rPr lang="en-IE" sz="4000" b="1" dirty="0" smtClean="0">
                <a:solidFill>
                  <a:srgbClr val="990033"/>
                </a:solidFill>
                <a:effectLst>
                  <a:outerShdw blurRad="38100" dist="38100" dir="2700000" algn="tl">
                    <a:srgbClr val="000000">
                      <a:alpha val="43137"/>
                    </a:srgbClr>
                  </a:outerShdw>
                </a:effectLst>
                <a:latin typeface="+mn-lt"/>
              </a:rPr>
              <a:t>Where will I be moving?</a:t>
            </a:r>
            <a:endParaRPr lang="en-IE" sz="4000" b="1" dirty="0">
              <a:solidFill>
                <a:srgbClr val="990033"/>
              </a:solidFill>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pattFill prst="pct10">
            <a:fgClr>
              <a:srgbClr val="FFFFEB"/>
            </a:fgClr>
            <a:bgClr>
              <a:schemeClr val="bg1"/>
            </a:bgClr>
          </a:pattFill>
          <a:ln>
            <a:solidFill>
              <a:srgbClr val="990033"/>
            </a:solidFill>
          </a:ln>
        </p:spPr>
        <p:txBody>
          <a:bodyPr>
            <a:normAutofit fontScale="92500" lnSpcReduction="20000"/>
          </a:bodyPr>
          <a:lstStyle/>
          <a:p>
            <a:pPr>
              <a:buClr>
                <a:srgbClr val="990033"/>
              </a:buClr>
              <a:buFont typeface="Arial" panose="020B0604020202020204" pitchFamily="34" charset="0"/>
              <a:buChar char="•"/>
            </a:pPr>
            <a:r>
              <a:rPr lang="en-IE" dirty="0"/>
              <a:t>Block 4 is the row of houses which is being used to accommodate your family whilst your home is </a:t>
            </a:r>
            <a:r>
              <a:rPr lang="en-IE" dirty="0" smtClean="0"/>
              <a:t>being remediated. (This is Number 27</a:t>
            </a:r>
            <a:r>
              <a:rPr lang="en-IE" baseline="0" dirty="0" smtClean="0"/>
              <a:t> to n</a:t>
            </a:r>
            <a:r>
              <a:rPr lang="en-IE" dirty="0" smtClean="0"/>
              <a:t>umber </a:t>
            </a:r>
            <a:r>
              <a:rPr lang="en-IE" dirty="0"/>
              <a:t>34)</a:t>
            </a:r>
          </a:p>
          <a:p>
            <a:pPr>
              <a:buClr>
                <a:srgbClr val="990033"/>
              </a:buClr>
              <a:buFont typeface="Arial" panose="020B0604020202020204" pitchFamily="34" charset="0"/>
              <a:buChar char="•"/>
            </a:pPr>
            <a:r>
              <a:rPr lang="en-IE" dirty="0" smtClean="0"/>
              <a:t>You will be moving to a house of a corresponding size in this Block, so if you live in a 4 bed house you will move to number 27. Each three bed house will be moved in sequence into a corresponding three bedroomed unit in Block four. </a:t>
            </a:r>
          </a:p>
          <a:p>
            <a:pPr>
              <a:buClr>
                <a:srgbClr val="990033"/>
              </a:buClr>
              <a:buFont typeface="Arial" panose="020B0604020202020204" pitchFamily="34" charset="0"/>
              <a:buChar char="•"/>
            </a:pPr>
            <a:r>
              <a:rPr lang="en-IE" dirty="0" smtClean="0"/>
              <a:t>For those of you living in a two bed unit you will also move to these three bed units for the duration of the remediation of your home. You will have a extra room for storage of furniture or boxes that you will not need to unpack for the twelve weeks you are residing here.</a:t>
            </a:r>
          </a:p>
          <a:p>
            <a:pPr>
              <a:buClr>
                <a:srgbClr val="990033"/>
              </a:buClr>
              <a:buFont typeface="Arial" panose="020B0604020202020204" pitchFamily="34" charset="0"/>
              <a:buChar char="•"/>
            </a:pPr>
            <a:r>
              <a:rPr lang="en-IE" dirty="0" smtClean="0"/>
              <a:t>Again the moves will </a:t>
            </a:r>
            <a:r>
              <a:rPr lang="en-IE" i="1" dirty="0" smtClean="0"/>
              <a:t>generally</a:t>
            </a:r>
            <a:r>
              <a:rPr lang="en-IE" dirty="0" smtClean="0"/>
              <a:t> happen in sequence – number 36 move to 27, Number 37</a:t>
            </a:r>
            <a:r>
              <a:rPr lang="en-IE" dirty="0"/>
              <a:t> move to </a:t>
            </a:r>
            <a:r>
              <a:rPr lang="en-IE" dirty="0" smtClean="0"/>
              <a:t>28, Number 38</a:t>
            </a:r>
            <a:r>
              <a:rPr lang="en-IE" dirty="0"/>
              <a:t> move to </a:t>
            </a:r>
            <a:r>
              <a:rPr lang="en-IE" dirty="0" smtClean="0"/>
              <a:t>29 etc. </a:t>
            </a:r>
          </a:p>
          <a:p>
            <a:pPr>
              <a:buClr>
                <a:srgbClr val="990033"/>
              </a:buClr>
              <a:buFont typeface="Arial" panose="020B0604020202020204" pitchFamily="34" charset="0"/>
              <a:buChar char="•"/>
            </a:pPr>
            <a:r>
              <a:rPr lang="en-IE" dirty="0" smtClean="0"/>
              <a:t>Where you have a need for a ground floor unit then a this will be provided off site at Sliabh </a:t>
            </a:r>
            <a:r>
              <a:rPr lang="en-IE" dirty="0" err="1" smtClean="0"/>
              <a:t>Rua</a:t>
            </a:r>
            <a:r>
              <a:rPr lang="en-IE" dirty="0" smtClean="0"/>
              <a:t> which is directly beside the Sliabh Ban estate. </a:t>
            </a:r>
          </a:p>
          <a:p>
            <a:pPr>
              <a:buClr>
                <a:srgbClr val="990033"/>
              </a:buClr>
              <a:buFont typeface="Arial" panose="020B0604020202020204" pitchFamily="34" charset="0"/>
              <a:buChar char="•"/>
            </a:pPr>
            <a:r>
              <a:rPr lang="en-IE" dirty="0"/>
              <a:t> </a:t>
            </a:r>
            <a:r>
              <a:rPr lang="en-IE" dirty="0" smtClean="0"/>
              <a:t>Between each decant numbers 27 to 34 there will  a be deep cleaned by a professional cleaning company</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502991192"/>
      </p:ext>
    </p:extLst>
  </p:cSld>
  <p:clrMapOvr>
    <a:masterClrMapping/>
  </p:clrMapOvr>
  <mc:AlternateContent xmlns:mc="http://schemas.openxmlformats.org/markup-compatibility/2006" xmlns:p14="http://schemas.microsoft.com/office/powerpoint/2010/main">
    <mc:Choice Requires="p14">
      <p:transition spd="slow" p14:dur="3400">
        <p14:reveal/>
        <p:sndAc>
          <p:stSnd>
            <p:snd r:embed="rId5" name="breeze.wav"/>
          </p:stSnd>
        </p:sndAc>
      </p:transition>
    </mc:Choice>
    <mc:Fallback xmlns="">
      <p:transition spd="slow">
        <p:fade/>
        <p:sndAc>
          <p:stSnd>
            <p:snd r:embed="rId7" name="breez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fade">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5"/>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90514" fill="hold"/>
                                        <p:tgtEl>
                                          <p:spTgt spid="5"/>
                                        </p:tgtEl>
                                      </p:cBhvr>
                                    </p:cmd>
                                  </p:childTnLst>
                                </p:cTn>
                              </p:par>
                            </p:childTnLst>
                          </p:cTn>
                        </p:par>
                      </p:childTnLst>
                    </p:cTn>
                  </p:par>
                </p:childTnLst>
              </p:cTn>
              <p:nextCondLst>
                <p:cond evt="onClick" delay="0">
                  <p:tgtEl>
                    <p:spTgt spid="5"/>
                  </p:tgtEl>
                </p:cond>
              </p:nextCondLst>
            </p:seq>
            <p:audio>
              <p:cMediaNode vol="80000">
                <p:cTn id="36"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EB"/>
          </a:solidFill>
          <a:ln>
            <a:solidFill>
              <a:srgbClr val="990033"/>
            </a:solidFill>
          </a:ln>
        </p:spPr>
        <p:txBody>
          <a:bodyPr>
            <a:normAutofit/>
          </a:bodyPr>
          <a:lstStyle/>
          <a:p>
            <a:r>
              <a:rPr lang="en-IE" sz="4000" b="1" dirty="0" smtClean="0">
                <a:solidFill>
                  <a:srgbClr val="990033"/>
                </a:solidFill>
                <a:effectLst>
                  <a:outerShdw blurRad="38100" dist="38100" dir="2700000" algn="tl">
                    <a:srgbClr val="000000">
                      <a:alpha val="43137"/>
                    </a:srgbClr>
                  </a:outerShdw>
                </a:effectLst>
                <a:latin typeface="+mn-lt"/>
              </a:rPr>
              <a:t>In what order will our Houses be remediated?</a:t>
            </a:r>
            <a:endParaRPr lang="en-IE" sz="4000" b="1" dirty="0">
              <a:solidFill>
                <a:srgbClr val="990033"/>
              </a:solidFill>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1097280" y="1935886"/>
            <a:ext cx="10058400" cy="4023360"/>
          </a:xfrm>
          <a:pattFill prst="pct20">
            <a:fgClr>
              <a:srgbClr val="FFFFEB"/>
            </a:fgClr>
            <a:bgClr>
              <a:schemeClr val="bg1"/>
            </a:bgClr>
          </a:pattFill>
          <a:ln>
            <a:solidFill>
              <a:srgbClr val="990033"/>
            </a:solidFill>
          </a:ln>
        </p:spPr>
        <p:txBody>
          <a:bodyPr/>
          <a:lstStyle/>
          <a:p>
            <a:pPr>
              <a:buClr>
                <a:srgbClr val="990033"/>
              </a:buClr>
              <a:buFont typeface="Arial" panose="020B0604020202020204" pitchFamily="34" charset="0"/>
              <a:buChar char="•"/>
            </a:pPr>
            <a:r>
              <a:rPr lang="en-IE" dirty="0" smtClean="0"/>
              <a:t>The houses are being remediated on a  block by block basis. The blocks are listed in the order that the houses will be remediated.</a:t>
            </a:r>
          </a:p>
          <a:p>
            <a:pPr>
              <a:buClr>
                <a:srgbClr val="990033"/>
              </a:buClr>
              <a:buFont typeface="Arial" panose="020B0604020202020204" pitchFamily="34" charset="0"/>
              <a:buChar char="•"/>
            </a:pPr>
            <a:r>
              <a:rPr lang="en-IE" dirty="0" smtClean="0"/>
              <a:t>Block 8 &amp; 7: Number 35-Number 44</a:t>
            </a:r>
          </a:p>
          <a:p>
            <a:pPr>
              <a:buClr>
                <a:srgbClr val="990033"/>
              </a:buClr>
              <a:buFont typeface="Arial" panose="020B0604020202020204" pitchFamily="34" charset="0"/>
              <a:buChar char="•"/>
            </a:pPr>
            <a:r>
              <a:rPr lang="en-IE" dirty="0" smtClean="0"/>
              <a:t>Block 6 &amp; 5: Number 45- Number 54</a:t>
            </a:r>
          </a:p>
          <a:p>
            <a:pPr>
              <a:buClr>
                <a:srgbClr val="990033"/>
              </a:buClr>
              <a:buFont typeface="Arial" panose="020B0604020202020204" pitchFamily="34" charset="0"/>
              <a:buChar char="•"/>
            </a:pPr>
            <a:r>
              <a:rPr lang="en-IE" dirty="0" smtClean="0"/>
              <a:t>Block 4 is the row of houses which is being used to accommodate your family whilst your home is being remediated.(Number 27– Number 34)</a:t>
            </a:r>
          </a:p>
          <a:p>
            <a:pPr>
              <a:buClr>
                <a:srgbClr val="990033"/>
              </a:buClr>
              <a:buFont typeface="Arial" panose="020B0604020202020204" pitchFamily="34" charset="0"/>
              <a:buChar char="•"/>
            </a:pPr>
            <a:r>
              <a:rPr lang="en-IE" dirty="0" smtClean="0"/>
              <a:t>Block 3: Number 19-Number 26</a:t>
            </a:r>
          </a:p>
          <a:p>
            <a:pPr>
              <a:buClr>
                <a:srgbClr val="990033"/>
              </a:buClr>
              <a:buFont typeface="Arial" panose="020B0604020202020204" pitchFamily="34" charset="0"/>
              <a:buChar char="•"/>
            </a:pPr>
            <a:r>
              <a:rPr lang="en-IE" dirty="0" smtClean="0"/>
              <a:t>Block 2: Number 11- Number 18</a:t>
            </a:r>
          </a:p>
          <a:p>
            <a:pPr>
              <a:buClr>
                <a:srgbClr val="990033"/>
              </a:buClr>
              <a:buFont typeface="Arial" panose="020B0604020202020204" pitchFamily="34" charset="0"/>
              <a:buChar char="•"/>
            </a:pPr>
            <a:r>
              <a:rPr lang="en-IE" dirty="0" smtClean="0"/>
              <a:t>Block 1:  Number 1- Number 10</a:t>
            </a:r>
          </a:p>
          <a:p>
            <a:pPr marL="0" indent="0">
              <a:buNone/>
            </a:pPr>
            <a:endParaRPr lang="en-IE" dirty="0" smtClean="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7517492"/>
      </p:ext>
    </p:extLst>
  </p:cSld>
  <p:clrMapOvr>
    <a:masterClrMapping/>
  </p:clrMapOvr>
  <mc:AlternateContent xmlns:mc="http://schemas.openxmlformats.org/markup-compatibility/2006" xmlns:p14="http://schemas.microsoft.com/office/powerpoint/2010/main">
    <mc:Choice Requires="p14">
      <p:transition spd="slow" p14:dur="3400">
        <p14:reveal/>
        <p:sndAc>
          <p:stSnd>
            <p:snd r:embed="rId5" name="breeze.wav"/>
          </p:stSnd>
        </p:sndAc>
      </p:transition>
    </mc:Choice>
    <mc:Fallback xmlns="">
      <p:transition spd="slow">
        <p:fade/>
        <p:sndAc>
          <p:stSnd>
            <p:snd r:embed="rId7" name="breeze.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3406" y="312728"/>
            <a:ext cx="10058400" cy="993557"/>
          </a:xfrm>
          <a:solidFill>
            <a:srgbClr val="FFFFEB"/>
          </a:solidFill>
        </p:spPr>
        <p:txBody>
          <a:bodyPr/>
          <a:lstStyle/>
          <a:p>
            <a:r>
              <a:rPr lang="en-IE" dirty="0" smtClean="0"/>
              <a:t>Moving Dates</a:t>
            </a: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4775167"/>
              </p:ext>
            </p:extLst>
          </p:nvPr>
        </p:nvGraphicFramePr>
        <p:xfrm>
          <a:off x="930442" y="1915644"/>
          <a:ext cx="8535775" cy="4100145"/>
        </p:xfrm>
        <a:graphic>
          <a:graphicData uri="http://schemas.openxmlformats.org/drawingml/2006/table">
            <a:tbl>
              <a:tblPr>
                <a:tableStyleId>{5C22544A-7EE6-4342-B048-85BDC9FD1C3A}</a:tableStyleId>
              </a:tblPr>
              <a:tblGrid>
                <a:gridCol w="2340864"/>
                <a:gridCol w="1052139"/>
                <a:gridCol w="2571798"/>
                <a:gridCol w="2570974"/>
              </a:tblGrid>
              <a:tr h="544996">
                <a:tc>
                  <a:txBody>
                    <a:bodyPr/>
                    <a:lstStyle/>
                    <a:p>
                      <a:pPr>
                        <a:lnSpc>
                          <a:spcPct val="200000"/>
                        </a:lnSpc>
                        <a:spcAft>
                          <a:spcPts val="800"/>
                        </a:spcAft>
                      </a:pPr>
                      <a:r>
                        <a:rPr lang="en-IE" sz="800" dirty="0">
                          <a:effectLst/>
                        </a:rPr>
                        <a:t>Sequence</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24" marR="47424" marT="0" marB="0"/>
                </a:tc>
                <a:tc>
                  <a:txBody>
                    <a:bodyPr/>
                    <a:lstStyle/>
                    <a:p>
                      <a:pPr>
                        <a:lnSpc>
                          <a:spcPct val="200000"/>
                        </a:lnSpc>
                        <a:spcAft>
                          <a:spcPts val="0"/>
                        </a:spcAft>
                      </a:pPr>
                      <a:r>
                        <a:rPr lang="en-IE" sz="800">
                          <a:effectLst/>
                        </a:rPr>
                        <a:t>Duration </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47424" marR="47424" marT="0" marB="0"/>
                </a:tc>
                <a:tc>
                  <a:txBody>
                    <a:bodyPr/>
                    <a:lstStyle/>
                    <a:p>
                      <a:pPr>
                        <a:lnSpc>
                          <a:spcPct val="200000"/>
                        </a:lnSpc>
                        <a:spcAft>
                          <a:spcPts val="0"/>
                        </a:spcAft>
                      </a:pPr>
                      <a:r>
                        <a:rPr lang="en-IE" sz="800">
                          <a:effectLst/>
                        </a:rPr>
                        <a:t>Start</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47424" marR="47424" marT="0" marB="0"/>
                </a:tc>
                <a:tc>
                  <a:txBody>
                    <a:bodyPr/>
                    <a:lstStyle/>
                    <a:p>
                      <a:pPr>
                        <a:lnSpc>
                          <a:spcPct val="200000"/>
                        </a:lnSpc>
                        <a:spcAft>
                          <a:spcPts val="0"/>
                        </a:spcAft>
                      </a:pPr>
                      <a:r>
                        <a:rPr lang="en-IE" sz="800" dirty="0">
                          <a:effectLst/>
                        </a:rPr>
                        <a:t>Completion </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24" marR="47424" marT="0" marB="0"/>
                </a:tc>
              </a:tr>
              <a:tr h="544996">
                <a:tc>
                  <a:txBody>
                    <a:bodyPr/>
                    <a:lstStyle/>
                    <a:p>
                      <a:pPr>
                        <a:lnSpc>
                          <a:spcPct val="200000"/>
                        </a:lnSpc>
                        <a:spcAft>
                          <a:spcPts val="0"/>
                        </a:spcAft>
                      </a:pPr>
                      <a:r>
                        <a:rPr lang="en-IE" sz="800" dirty="0" smtClean="0">
                          <a:effectLst/>
                        </a:rPr>
                        <a:t>Phase 1. Block </a:t>
                      </a:r>
                      <a:r>
                        <a:rPr lang="en-IE" sz="800" dirty="0">
                          <a:effectLst/>
                        </a:rPr>
                        <a:t>4: Number 29-34    </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24" marR="47424" marT="0" marB="0"/>
                </a:tc>
                <a:tc>
                  <a:txBody>
                    <a:bodyPr/>
                    <a:lstStyle/>
                    <a:p>
                      <a:pPr>
                        <a:lnSpc>
                          <a:spcPct val="200000"/>
                        </a:lnSpc>
                        <a:spcAft>
                          <a:spcPts val="0"/>
                        </a:spcAft>
                      </a:pPr>
                      <a:r>
                        <a:rPr lang="en-IE" sz="800" dirty="0">
                          <a:effectLst/>
                        </a:rPr>
                        <a:t>12 weeks </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24" marR="47424" marT="0" marB="0"/>
                </a:tc>
                <a:tc>
                  <a:txBody>
                    <a:bodyPr/>
                    <a:lstStyle/>
                    <a:p>
                      <a:pPr>
                        <a:lnSpc>
                          <a:spcPct val="200000"/>
                        </a:lnSpc>
                        <a:spcAft>
                          <a:spcPts val="0"/>
                        </a:spcAft>
                      </a:pPr>
                      <a:r>
                        <a:rPr lang="en-IE" sz="800" dirty="0" smtClean="0">
                          <a:effectLst/>
                          <a:latin typeface="+mn-lt"/>
                          <a:ea typeface="+mn-ea"/>
                          <a:cs typeface="+mn-cs"/>
                        </a:rPr>
                        <a:t>October</a:t>
                      </a:r>
                      <a:r>
                        <a:rPr lang="en-IE" sz="800" baseline="0" dirty="0" smtClean="0">
                          <a:effectLst/>
                          <a:latin typeface="+mn-lt"/>
                          <a:ea typeface="+mn-ea"/>
                          <a:cs typeface="+mn-cs"/>
                        </a:rPr>
                        <a:t> 2021</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24" marR="47424" marT="0" marB="0"/>
                </a:tc>
                <a:tc>
                  <a:txBody>
                    <a:bodyPr/>
                    <a:lstStyle/>
                    <a:p>
                      <a:pPr>
                        <a:lnSpc>
                          <a:spcPct val="200000"/>
                        </a:lnSpc>
                        <a:spcAft>
                          <a:spcPts val="0"/>
                        </a:spcAft>
                      </a:pPr>
                      <a:r>
                        <a:rPr lang="en-IE" sz="800" dirty="0">
                          <a:effectLst/>
                        </a:rPr>
                        <a:t> </a:t>
                      </a:r>
                      <a:r>
                        <a:rPr lang="en-IE" sz="800" dirty="0" smtClean="0">
                          <a:effectLst/>
                        </a:rPr>
                        <a:t>June</a:t>
                      </a:r>
                      <a:r>
                        <a:rPr lang="en-IE" sz="800" baseline="0" dirty="0" smtClean="0">
                          <a:effectLst/>
                        </a:rPr>
                        <a:t> 2022</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24" marR="47424" marT="0" marB="0"/>
                </a:tc>
              </a:tr>
              <a:tr h="544996">
                <a:tc>
                  <a:txBody>
                    <a:bodyPr/>
                    <a:lstStyle/>
                    <a:p>
                      <a:pPr>
                        <a:lnSpc>
                          <a:spcPct val="200000"/>
                        </a:lnSpc>
                        <a:spcAft>
                          <a:spcPts val="0"/>
                        </a:spcAft>
                      </a:pPr>
                      <a:r>
                        <a:rPr lang="en-IE" sz="800" dirty="0" smtClean="0">
                          <a:effectLst/>
                        </a:rPr>
                        <a:t>Phase 2. </a:t>
                      </a:r>
                      <a:r>
                        <a:rPr lang="en-IE" sz="800" baseline="0" dirty="0" smtClean="0">
                          <a:effectLst/>
                        </a:rPr>
                        <a:t> Block 7 &amp; 8 </a:t>
                      </a:r>
                      <a:r>
                        <a:rPr lang="en-IE" sz="800" dirty="0" smtClean="0">
                          <a:effectLst/>
                        </a:rPr>
                        <a:t>number </a:t>
                      </a:r>
                      <a:r>
                        <a:rPr lang="en-IE" sz="800" dirty="0">
                          <a:effectLst/>
                        </a:rPr>
                        <a:t>35-44</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24" marR="47424" marT="0" marB="0"/>
                </a:tc>
                <a:tc>
                  <a:txBody>
                    <a:bodyPr/>
                    <a:lstStyle/>
                    <a:p>
                      <a:pPr>
                        <a:lnSpc>
                          <a:spcPct val="200000"/>
                        </a:lnSpc>
                        <a:spcAft>
                          <a:spcPts val="0"/>
                        </a:spcAft>
                      </a:pPr>
                      <a:r>
                        <a:rPr lang="en-IE" sz="800" dirty="0" smtClean="0">
                          <a:effectLst/>
                          <a:latin typeface="Calibri" panose="020F0502020204030204" pitchFamily="34" charset="0"/>
                          <a:ea typeface="Calibri" panose="020F0502020204030204" pitchFamily="34" charset="0"/>
                          <a:cs typeface="Times New Roman" panose="02020603050405020304" pitchFamily="18" charset="0"/>
                        </a:rPr>
                        <a:t>12 weeks</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24" marR="47424" marT="0" marB="0"/>
                </a:tc>
                <a:tc>
                  <a:txBody>
                    <a:bodyPr/>
                    <a:lstStyle/>
                    <a:p>
                      <a:pPr>
                        <a:lnSpc>
                          <a:spcPct val="200000"/>
                        </a:lnSpc>
                        <a:spcAft>
                          <a:spcPts val="0"/>
                        </a:spcAft>
                      </a:pPr>
                      <a:r>
                        <a:rPr lang="en-IE" sz="800" baseline="0" dirty="0" smtClean="0">
                          <a:effectLst/>
                          <a:latin typeface="+mn-lt"/>
                          <a:ea typeface="+mn-ea"/>
                          <a:cs typeface="+mn-cs"/>
                        </a:rPr>
                        <a:t>June </a:t>
                      </a:r>
                      <a:r>
                        <a:rPr lang="en-IE" sz="800" baseline="0" dirty="0" smtClean="0">
                          <a:effectLst/>
                          <a:latin typeface="+mn-lt"/>
                          <a:ea typeface="+mn-ea"/>
                          <a:cs typeface="+mn-cs"/>
                        </a:rPr>
                        <a:t>2022</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24" marR="47424" marT="0" marB="0"/>
                </a:tc>
                <a:tc>
                  <a:txBody>
                    <a:bodyPr/>
                    <a:lstStyle/>
                    <a:p>
                      <a:pPr>
                        <a:lnSpc>
                          <a:spcPct val="200000"/>
                        </a:lnSpc>
                        <a:spcAft>
                          <a:spcPts val="0"/>
                        </a:spcAft>
                      </a:pPr>
                      <a:r>
                        <a:rPr lang="en-IE" sz="800" baseline="0" dirty="0" smtClean="0">
                          <a:effectLst/>
                          <a:latin typeface="+mn-lt"/>
                          <a:ea typeface="+mn-ea"/>
                          <a:cs typeface="+mn-cs"/>
                        </a:rPr>
                        <a:t>September </a:t>
                      </a:r>
                      <a:r>
                        <a:rPr lang="en-IE" sz="800" baseline="0" dirty="0" smtClean="0">
                          <a:effectLst/>
                          <a:latin typeface="+mn-lt"/>
                          <a:ea typeface="+mn-ea"/>
                          <a:cs typeface="+mn-cs"/>
                        </a:rPr>
                        <a:t>2022</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24" marR="47424" marT="0" marB="0"/>
                </a:tc>
              </a:tr>
              <a:tr h="544996">
                <a:tc>
                  <a:txBody>
                    <a:bodyPr/>
                    <a:lstStyle/>
                    <a:p>
                      <a:pPr>
                        <a:lnSpc>
                          <a:spcPct val="200000"/>
                        </a:lnSpc>
                        <a:spcAft>
                          <a:spcPts val="0"/>
                        </a:spcAft>
                      </a:pPr>
                      <a:r>
                        <a:rPr lang="en-IE" sz="800" dirty="0" smtClean="0">
                          <a:effectLst/>
                          <a:latin typeface="+mn-lt"/>
                          <a:ea typeface="+mn-ea"/>
                          <a:cs typeface="+mn-cs"/>
                        </a:rPr>
                        <a:t>Phase</a:t>
                      </a:r>
                      <a:r>
                        <a:rPr lang="en-IE" sz="800" baseline="0" dirty="0" smtClean="0">
                          <a:effectLst/>
                          <a:latin typeface="+mn-lt"/>
                          <a:ea typeface="+mn-ea"/>
                          <a:cs typeface="+mn-cs"/>
                        </a:rPr>
                        <a:t> 3. Block 5 &amp; 6 numbers 45-54</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24" marR="47424" marT="0" marB="0"/>
                </a:tc>
                <a:tc>
                  <a:txBody>
                    <a:bodyPr/>
                    <a:lstStyle/>
                    <a:p>
                      <a:pPr>
                        <a:lnSpc>
                          <a:spcPct val="200000"/>
                        </a:lnSpc>
                        <a:spcAft>
                          <a:spcPts val="0"/>
                        </a:spcAft>
                      </a:pPr>
                      <a:r>
                        <a:rPr lang="en-IE" sz="800">
                          <a:effectLst/>
                        </a:rPr>
                        <a:t>12 weeks</a:t>
                      </a:r>
                      <a:endParaRPr lang="en-IE" sz="800">
                        <a:effectLst/>
                        <a:latin typeface="Calibri" panose="020F0502020204030204" pitchFamily="34" charset="0"/>
                        <a:ea typeface="Calibri" panose="020F0502020204030204" pitchFamily="34" charset="0"/>
                        <a:cs typeface="Times New Roman" panose="02020603050405020304" pitchFamily="18" charset="0"/>
                      </a:endParaRPr>
                    </a:p>
                  </a:txBody>
                  <a:tcPr marL="47424" marR="47424" marT="0" marB="0"/>
                </a:tc>
                <a:tc>
                  <a:txBody>
                    <a:bodyPr/>
                    <a:lstStyle/>
                    <a:p>
                      <a:pPr>
                        <a:lnSpc>
                          <a:spcPct val="200000"/>
                        </a:lnSpc>
                        <a:spcAft>
                          <a:spcPts val="0"/>
                        </a:spcAft>
                      </a:pPr>
                      <a:r>
                        <a:rPr lang="en-IE" sz="800" baseline="0" dirty="0" smtClean="0">
                          <a:effectLst/>
                          <a:latin typeface="+mn-lt"/>
                          <a:ea typeface="+mn-ea"/>
                          <a:cs typeface="+mn-cs"/>
                        </a:rPr>
                        <a:t>October </a:t>
                      </a:r>
                      <a:r>
                        <a:rPr lang="en-IE" sz="800" baseline="0" dirty="0" smtClean="0">
                          <a:effectLst/>
                          <a:latin typeface="+mn-lt"/>
                          <a:ea typeface="+mn-ea"/>
                          <a:cs typeface="+mn-cs"/>
                        </a:rPr>
                        <a:t>2022</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24" marR="47424" marT="0" marB="0"/>
                </a:tc>
                <a:tc>
                  <a:txBody>
                    <a:bodyPr/>
                    <a:lstStyle/>
                    <a:p>
                      <a:pPr>
                        <a:lnSpc>
                          <a:spcPct val="200000"/>
                        </a:lnSpc>
                        <a:spcAft>
                          <a:spcPts val="0"/>
                        </a:spcAft>
                      </a:pPr>
                      <a:r>
                        <a:rPr lang="en-IE" sz="800" dirty="0" smtClean="0">
                          <a:effectLst/>
                          <a:latin typeface="+mn-lt"/>
                          <a:ea typeface="+mn-ea"/>
                          <a:cs typeface="+mn-cs"/>
                        </a:rPr>
                        <a:t>January</a:t>
                      </a:r>
                      <a:r>
                        <a:rPr lang="en-IE" sz="800" baseline="0" dirty="0" smtClean="0">
                          <a:effectLst/>
                          <a:latin typeface="+mn-lt"/>
                          <a:ea typeface="+mn-ea"/>
                          <a:cs typeface="+mn-cs"/>
                        </a:rPr>
                        <a:t> 2023</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24" marR="47424" marT="0" marB="0"/>
                </a:tc>
              </a:tr>
              <a:tr h="792133">
                <a:tc>
                  <a:txBody>
                    <a:bodyPr/>
                    <a:lstStyle/>
                    <a:p>
                      <a:pPr>
                        <a:lnSpc>
                          <a:spcPct val="200000"/>
                        </a:lnSpc>
                        <a:spcAft>
                          <a:spcPts val="0"/>
                        </a:spcAft>
                      </a:pPr>
                      <a:r>
                        <a:rPr lang="en-IE" sz="800" dirty="0" smtClean="0">
                          <a:effectLst/>
                          <a:latin typeface="+mn-lt"/>
                          <a:ea typeface="+mn-ea"/>
                          <a:cs typeface="+mn-cs"/>
                        </a:rPr>
                        <a:t>Phase</a:t>
                      </a:r>
                      <a:r>
                        <a:rPr lang="en-IE" sz="800" baseline="0" dirty="0" smtClean="0">
                          <a:effectLst/>
                          <a:latin typeface="+mn-lt"/>
                          <a:ea typeface="+mn-ea"/>
                          <a:cs typeface="+mn-cs"/>
                        </a:rPr>
                        <a:t> 4. Block 3 numbers 19-26</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24" marR="47424" marT="0" marB="0"/>
                </a:tc>
                <a:tc>
                  <a:txBody>
                    <a:bodyPr/>
                    <a:lstStyle/>
                    <a:p>
                      <a:pPr>
                        <a:lnSpc>
                          <a:spcPct val="200000"/>
                        </a:lnSpc>
                        <a:spcAft>
                          <a:spcPts val="0"/>
                        </a:spcAft>
                      </a:pPr>
                      <a:r>
                        <a:rPr lang="en-IE" sz="800" dirty="0" smtClean="0">
                          <a:effectLst/>
                          <a:latin typeface="Calibri" panose="020F0502020204030204" pitchFamily="34" charset="0"/>
                          <a:ea typeface="Calibri" panose="020F0502020204030204" pitchFamily="34" charset="0"/>
                          <a:cs typeface="Times New Roman" panose="02020603050405020304" pitchFamily="18" charset="0"/>
                        </a:rPr>
                        <a:t>14 weeks</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24" marR="47424" marT="0" marB="0"/>
                </a:tc>
                <a:tc>
                  <a:txBody>
                    <a:bodyPr/>
                    <a:lstStyle/>
                    <a:p>
                      <a:pPr>
                        <a:lnSpc>
                          <a:spcPct val="107000"/>
                        </a:lnSpc>
                        <a:spcAft>
                          <a:spcPts val="0"/>
                        </a:spcAft>
                      </a:pPr>
                      <a:r>
                        <a:rPr lang="en-IE" sz="800" baseline="0" dirty="0" smtClean="0">
                          <a:effectLst/>
                        </a:rPr>
                        <a:t>February 2022</a:t>
                      </a:r>
                      <a:endParaRPr lang="en-IE" sz="800" baseline="0" dirty="0" smtClean="0">
                        <a:effectLst/>
                      </a:endParaRPr>
                    </a:p>
                  </a:txBody>
                  <a:tcPr marL="47424" marR="47424" marT="0" marB="0"/>
                </a:tc>
                <a:tc>
                  <a:txBody>
                    <a:bodyPr/>
                    <a:lstStyle/>
                    <a:p>
                      <a:pPr>
                        <a:lnSpc>
                          <a:spcPct val="200000"/>
                        </a:lnSpc>
                        <a:spcAft>
                          <a:spcPts val="0"/>
                        </a:spcAft>
                      </a:pPr>
                      <a:r>
                        <a:rPr lang="en-IE" sz="800" dirty="0" smtClean="0">
                          <a:effectLst/>
                          <a:latin typeface="+mn-lt"/>
                          <a:ea typeface="+mn-ea"/>
                          <a:cs typeface="+mn-cs"/>
                        </a:rPr>
                        <a:t>May</a:t>
                      </a:r>
                      <a:r>
                        <a:rPr lang="en-IE" sz="800" baseline="0" dirty="0" smtClean="0">
                          <a:effectLst/>
                          <a:latin typeface="+mn-lt"/>
                          <a:ea typeface="+mn-ea"/>
                          <a:cs typeface="+mn-cs"/>
                        </a:rPr>
                        <a:t> 2023</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24" marR="47424" marT="0" marB="0"/>
                </a:tc>
              </a:tr>
              <a:tr h="583032">
                <a:tc>
                  <a:txBody>
                    <a:bodyPr/>
                    <a:lstStyle/>
                    <a:p>
                      <a:pPr>
                        <a:lnSpc>
                          <a:spcPct val="107000"/>
                        </a:lnSpc>
                        <a:spcAft>
                          <a:spcPts val="0"/>
                        </a:spcAft>
                      </a:pPr>
                      <a:r>
                        <a:rPr lang="en-IE" sz="800" dirty="0" smtClean="0">
                          <a:effectLst/>
                          <a:latin typeface="+mn-lt"/>
                          <a:ea typeface="+mn-ea"/>
                          <a:cs typeface="+mn-cs"/>
                        </a:rPr>
                        <a:t>Phase</a:t>
                      </a:r>
                      <a:r>
                        <a:rPr lang="en-IE" sz="800" baseline="0" dirty="0" smtClean="0">
                          <a:effectLst/>
                          <a:latin typeface="+mn-lt"/>
                          <a:ea typeface="+mn-ea"/>
                          <a:cs typeface="+mn-cs"/>
                        </a:rPr>
                        <a:t> 5. Block 2 numbers 11-18</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24" marR="47424" marT="0" marB="0"/>
                </a:tc>
                <a:tc>
                  <a:txBody>
                    <a:bodyPr/>
                    <a:lstStyle/>
                    <a:p>
                      <a:pPr>
                        <a:lnSpc>
                          <a:spcPct val="107000"/>
                        </a:lnSpc>
                        <a:spcAft>
                          <a:spcPts val="0"/>
                        </a:spcAft>
                      </a:pPr>
                      <a:r>
                        <a:rPr lang="en-IE" sz="800" dirty="0" smtClean="0">
                          <a:effectLst/>
                        </a:rPr>
                        <a:t>12  </a:t>
                      </a:r>
                      <a:r>
                        <a:rPr lang="en-IE" sz="800" dirty="0">
                          <a:effectLst/>
                        </a:rPr>
                        <a:t>weeks </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24" marR="47424" marT="0" marB="0"/>
                </a:tc>
                <a:tc>
                  <a:txBody>
                    <a:bodyPr/>
                    <a:lstStyle/>
                    <a:p>
                      <a:pPr>
                        <a:lnSpc>
                          <a:spcPct val="107000"/>
                        </a:lnSpc>
                        <a:spcAft>
                          <a:spcPts val="0"/>
                        </a:spcAft>
                      </a:pPr>
                      <a:r>
                        <a:rPr lang="en-IE" sz="800" dirty="0" smtClean="0">
                          <a:effectLst/>
                        </a:rPr>
                        <a:t>June</a:t>
                      </a:r>
                      <a:r>
                        <a:rPr lang="en-IE" sz="800" baseline="0" dirty="0" smtClean="0">
                          <a:effectLst/>
                        </a:rPr>
                        <a:t> 2323</a:t>
                      </a:r>
                      <a:endParaRPr lang="en-IE" sz="800" dirty="0">
                        <a:effectLst/>
                      </a:endParaRPr>
                    </a:p>
                    <a:p>
                      <a:pPr>
                        <a:lnSpc>
                          <a:spcPct val="107000"/>
                        </a:lnSpc>
                        <a:spcAft>
                          <a:spcPts val="0"/>
                        </a:spcAft>
                      </a:pPr>
                      <a:r>
                        <a:rPr lang="en-IE" sz="800" dirty="0">
                          <a:effectLst/>
                        </a:rPr>
                        <a:t> </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24" marR="47424" marT="0" marB="0"/>
                </a:tc>
                <a:tc>
                  <a:txBody>
                    <a:bodyPr/>
                    <a:lstStyle/>
                    <a:p>
                      <a:pPr>
                        <a:lnSpc>
                          <a:spcPct val="107000"/>
                        </a:lnSpc>
                        <a:spcAft>
                          <a:spcPts val="0"/>
                        </a:spcAft>
                      </a:pPr>
                      <a:r>
                        <a:rPr lang="en-IE" sz="800" dirty="0" smtClean="0">
                          <a:effectLst/>
                          <a:latin typeface="+mn-lt"/>
                          <a:ea typeface="+mn-ea"/>
                          <a:cs typeface="+mn-cs"/>
                        </a:rPr>
                        <a:t>September</a:t>
                      </a:r>
                      <a:r>
                        <a:rPr lang="en-IE" sz="800" baseline="0" dirty="0" smtClean="0">
                          <a:effectLst/>
                          <a:latin typeface="+mn-lt"/>
                          <a:ea typeface="+mn-ea"/>
                          <a:cs typeface="+mn-cs"/>
                        </a:rPr>
                        <a:t> 2023</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24" marR="47424" marT="0" marB="0"/>
                </a:tc>
              </a:tr>
              <a:tr h="544996">
                <a:tc>
                  <a:txBody>
                    <a:bodyPr/>
                    <a:lstStyle/>
                    <a:p>
                      <a:pPr>
                        <a:lnSpc>
                          <a:spcPct val="200000"/>
                        </a:lnSpc>
                        <a:spcAft>
                          <a:spcPts val="0"/>
                        </a:spcAft>
                      </a:pPr>
                      <a:r>
                        <a:rPr lang="en-IE" sz="800" dirty="0" smtClean="0">
                          <a:effectLst/>
                          <a:latin typeface="+mn-lt"/>
                          <a:ea typeface="+mn-ea"/>
                          <a:cs typeface="+mn-cs"/>
                        </a:rPr>
                        <a:t>Phase</a:t>
                      </a:r>
                      <a:r>
                        <a:rPr lang="en-IE" sz="800" baseline="0" dirty="0" smtClean="0">
                          <a:effectLst/>
                          <a:latin typeface="+mn-lt"/>
                          <a:ea typeface="+mn-ea"/>
                          <a:cs typeface="+mn-cs"/>
                        </a:rPr>
                        <a:t> 6. Block 1 numbers 1-10</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24" marR="47424" marT="0" marB="0"/>
                </a:tc>
                <a:tc>
                  <a:txBody>
                    <a:bodyPr/>
                    <a:lstStyle/>
                    <a:p>
                      <a:pPr>
                        <a:lnSpc>
                          <a:spcPct val="200000"/>
                        </a:lnSpc>
                        <a:spcAft>
                          <a:spcPts val="0"/>
                        </a:spcAft>
                      </a:pPr>
                      <a:r>
                        <a:rPr lang="en-IE" sz="800" dirty="0" smtClean="0">
                          <a:effectLst/>
                          <a:latin typeface="+mn-lt"/>
                          <a:ea typeface="+mn-ea"/>
                          <a:cs typeface="+mn-cs"/>
                        </a:rPr>
                        <a:t>12</a:t>
                      </a:r>
                      <a:r>
                        <a:rPr lang="en-IE" sz="800" baseline="0" dirty="0" smtClean="0">
                          <a:effectLst/>
                          <a:latin typeface="+mn-lt"/>
                          <a:ea typeface="+mn-ea"/>
                          <a:cs typeface="+mn-cs"/>
                        </a:rPr>
                        <a:t> weeks</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24" marR="47424" marT="0" marB="0"/>
                </a:tc>
                <a:tc>
                  <a:txBody>
                    <a:bodyPr/>
                    <a:lstStyle/>
                    <a:p>
                      <a:pPr>
                        <a:lnSpc>
                          <a:spcPct val="200000"/>
                        </a:lnSpc>
                        <a:spcAft>
                          <a:spcPts val="0"/>
                        </a:spcAft>
                      </a:pPr>
                      <a:r>
                        <a:rPr lang="en-IE" sz="800" dirty="0" smtClean="0">
                          <a:effectLst/>
                          <a:latin typeface="+mn-lt"/>
                          <a:ea typeface="+mn-ea"/>
                          <a:cs typeface="+mn-cs"/>
                        </a:rPr>
                        <a:t>October</a:t>
                      </a:r>
                      <a:r>
                        <a:rPr lang="en-IE" sz="800" baseline="0" dirty="0" smtClean="0">
                          <a:effectLst/>
                          <a:latin typeface="+mn-lt"/>
                          <a:ea typeface="+mn-ea"/>
                          <a:cs typeface="+mn-cs"/>
                        </a:rPr>
                        <a:t> 2023</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24" marR="47424" marT="0" marB="0"/>
                </a:tc>
                <a:tc>
                  <a:txBody>
                    <a:bodyPr/>
                    <a:lstStyle/>
                    <a:p>
                      <a:pPr>
                        <a:lnSpc>
                          <a:spcPct val="200000"/>
                        </a:lnSpc>
                        <a:spcAft>
                          <a:spcPts val="0"/>
                        </a:spcAft>
                      </a:pPr>
                      <a:r>
                        <a:rPr lang="en-IE" sz="800" dirty="0" smtClean="0">
                          <a:effectLst/>
                          <a:latin typeface="+mn-lt"/>
                          <a:ea typeface="+mn-ea"/>
                          <a:cs typeface="+mn-cs"/>
                        </a:rPr>
                        <a:t>January</a:t>
                      </a:r>
                      <a:r>
                        <a:rPr lang="en-IE" sz="800" baseline="0" dirty="0" smtClean="0">
                          <a:effectLst/>
                          <a:latin typeface="+mn-lt"/>
                          <a:ea typeface="+mn-ea"/>
                          <a:cs typeface="+mn-cs"/>
                        </a:rPr>
                        <a:t> 2024</a:t>
                      </a:r>
                      <a:endParaRPr lang="en-IE" sz="800" dirty="0">
                        <a:effectLst/>
                        <a:latin typeface="Calibri" panose="020F0502020204030204" pitchFamily="34" charset="0"/>
                        <a:ea typeface="Calibri" panose="020F0502020204030204" pitchFamily="34" charset="0"/>
                        <a:cs typeface="Times New Roman" panose="02020603050405020304" pitchFamily="18" charset="0"/>
                      </a:endParaRPr>
                    </a:p>
                  </a:txBody>
                  <a:tcPr marL="47424" marR="47424" marT="0" marB="0"/>
                </a:tc>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pic>
        <p:nvPicPr>
          <p:cNvPr id="5" name="slide 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93038447"/>
      </p:ext>
    </p:extLst>
  </p:cSld>
  <p:clrMapOvr>
    <a:masterClrMapping/>
  </p:clrMapOvr>
  <mc:AlternateContent xmlns:mc="http://schemas.openxmlformats.org/markup-compatibility/2006" xmlns:p14="http://schemas.microsoft.com/office/powerpoint/2010/main">
    <mc:Choice Requires="p14">
      <p:transition spd="slow" p14:dur="3400">
        <p14:reveal/>
        <p:sndAc>
          <p:stSnd>
            <p:snd r:embed="rId7" name="breeze.wav"/>
          </p:stSnd>
        </p:sndAc>
      </p:transition>
    </mc:Choice>
    <mc:Fallback xmlns="">
      <p:transition spd="slow">
        <p:fade/>
        <p:sndAc>
          <p:stSnd>
            <p:snd r:embed="rId9" name="breeze.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3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5088"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357052"/>
            <a:ext cx="10058400" cy="1214845"/>
          </a:xfrm>
          <a:solidFill>
            <a:srgbClr val="FFFFEB"/>
          </a:solidFill>
          <a:ln>
            <a:solidFill>
              <a:srgbClr val="990033"/>
            </a:solidFill>
          </a:ln>
        </p:spPr>
        <p:txBody>
          <a:bodyPr>
            <a:normAutofit/>
          </a:bodyPr>
          <a:lstStyle/>
          <a:p>
            <a:r>
              <a:rPr lang="en-IE" sz="4000" b="1" dirty="0" smtClean="0">
                <a:solidFill>
                  <a:srgbClr val="990033"/>
                </a:solidFill>
                <a:effectLst>
                  <a:outerShdw blurRad="38100" dist="38100" dir="2700000" algn="tl">
                    <a:srgbClr val="000000">
                      <a:alpha val="43137"/>
                    </a:srgbClr>
                  </a:outerShdw>
                </a:effectLst>
                <a:latin typeface="+mn-lt"/>
              </a:rPr>
              <a:t>How will I be supported?</a:t>
            </a:r>
            <a:endParaRPr lang="en-IE" sz="4000" b="1" dirty="0">
              <a:solidFill>
                <a:srgbClr val="990033"/>
              </a:solidFill>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pattFill prst="pct20">
            <a:fgClr>
              <a:srgbClr val="FFFFEB"/>
            </a:fgClr>
            <a:bgClr>
              <a:schemeClr val="bg1"/>
            </a:bgClr>
          </a:pattFill>
          <a:ln>
            <a:solidFill>
              <a:srgbClr val="990033"/>
            </a:solidFill>
          </a:ln>
        </p:spPr>
        <p:txBody>
          <a:bodyPr>
            <a:normAutofit fontScale="70000" lnSpcReduction="20000"/>
          </a:bodyPr>
          <a:lstStyle/>
          <a:p>
            <a:pPr>
              <a:buClr>
                <a:srgbClr val="990033"/>
              </a:buClr>
              <a:buFont typeface="Arial" panose="020B0604020202020204" pitchFamily="34" charset="0"/>
              <a:buChar char="•"/>
            </a:pPr>
            <a:r>
              <a:rPr lang="en-IE" dirty="0" smtClean="0"/>
              <a:t>Galway City Council and </a:t>
            </a:r>
            <a:r>
              <a:rPr lang="en-IE" dirty="0" err="1" smtClean="0"/>
              <a:t>Clúid</a:t>
            </a:r>
            <a:r>
              <a:rPr lang="en-IE" dirty="0" smtClean="0"/>
              <a:t>  will be supporting the </a:t>
            </a:r>
            <a:r>
              <a:rPr lang="en-IE" i="1" dirty="0"/>
              <a:t>T</a:t>
            </a:r>
            <a:r>
              <a:rPr lang="en-IE" i="1" dirty="0" smtClean="0"/>
              <a:t>emporary Resettlement </a:t>
            </a:r>
            <a:r>
              <a:rPr lang="en-IE" dirty="0" smtClean="0"/>
              <a:t>in the following ways:</a:t>
            </a:r>
          </a:p>
          <a:p>
            <a:pPr>
              <a:buClr>
                <a:srgbClr val="990033"/>
              </a:buClr>
              <a:buFont typeface="Arial" panose="020B0604020202020204" pitchFamily="34" charset="0"/>
              <a:buChar char="•"/>
            </a:pPr>
            <a:r>
              <a:rPr lang="en-IE" dirty="0"/>
              <a:t>A</a:t>
            </a:r>
            <a:r>
              <a:rPr lang="en-IE" dirty="0" smtClean="0"/>
              <a:t> professional removals company will provide all the packing materials, dismantle and reassemble any furniture as necessary, and will remove your belongings, furniture and fridge to your temporary home. They will provide storage for your white goods and freestanding wardrobe's  if necessary. They will also move you back to your home after it is remediated. </a:t>
            </a:r>
          </a:p>
          <a:p>
            <a:pPr>
              <a:buClr>
                <a:srgbClr val="990033"/>
              </a:buClr>
              <a:buFont typeface="Arial" panose="020B0604020202020204" pitchFamily="34" charset="0"/>
              <a:buChar char="•"/>
            </a:pPr>
            <a:r>
              <a:rPr lang="en-IE" dirty="0" smtClean="0"/>
              <a:t>Block four will receive a deep clean by a professional cleaning  company between each decant.</a:t>
            </a:r>
          </a:p>
          <a:p>
            <a:pPr>
              <a:buClr>
                <a:srgbClr val="990033"/>
              </a:buClr>
              <a:buFont typeface="Arial" panose="020B0604020202020204" pitchFamily="34" charset="0"/>
              <a:buChar char="•"/>
            </a:pPr>
            <a:r>
              <a:rPr lang="en-IE" dirty="0" smtClean="0"/>
              <a:t>The gas / electricity/ Internet and TV utilities will paid for in the temporary accommodation. You are responsible for service contracts to your own  home that may still stand whilst you are not living there i.e. internet package. You can either request a break in service for your </a:t>
            </a:r>
            <a:r>
              <a:rPr lang="en-IE" dirty="0" err="1" smtClean="0"/>
              <a:t>tv</a:t>
            </a:r>
            <a:r>
              <a:rPr lang="en-IE" dirty="0" smtClean="0"/>
              <a:t>/internet services whilst in the temporary accommodation or simply remove </a:t>
            </a:r>
            <a:r>
              <a:rPr lang="en-IE" dirty="0" err="1" smtClean="0"/>
              <a:t>tv</a:t>
            </a:r>
            <a:r>
              <a:rPr lang="en-IE" dirty="0" smtClean="0"/>
              <a:t> boxes/modems etc. when moving out and reconnect when you return.  This is the responsibility of the tenant.</a:t>
            </a:r>
          </a:p>
          <a:p>
            <a:pPr>
              <a:buClr>
                <a:srgbClr val="990033"/>
              </a:buClr>
              <a:buFont typeface="Arial" panose="020B0604020202020204" pitchFamily="34" charset="0"/>
              <a:buChar char="•"/>
            </a:pPr>
            <a:r>
              <a:rPr lang="en-IE" dirty="0" smtClean="0"/>
              <a:t>A mail redirection service will be put in place for each household for the duration that you will be living in Block 4.</a:t>
            </a:r>
          </a:p>
          <a:p>
            <a:pPr>
              <a:buClr>
                <a:srgbClr val="990033"/>
              </a:buClr>
              <a:buFont typeface="Arial" panose="020B0604020202020204" pitchFamily="34" charset="0"/>
              <a:buChar char="•"/>
            </a:pPr>
            <a:r>
              <a:rPr lang="en-IE" dirty="0" smtClean="0"/>
              <a:t>You will receive a goodwill gesture of a rent reduction over the period of 14 weeks whilst you are being decanted and living in your temporary accommodation. </a:t>
            </a:r>
          </a:p>
          <a:p>
            <a:pPr>
              <a:buClr>
                <a:srgbClr val="990033"/>
              </a:buClr>
              <a:buFont typeface="Arial" panose="020B0604020202020204" pitchFamily="34" charset="0"/>
              <a:buChar char="•"/>
            </a:pPr>
            <a:r>
              <a:rPr lang="en-IE" dirty="0"/>
              <a:t> </a:t>
            </a:r>
            <a:r>
              <a:rPr lang="en-IE" dirty="0" smtClean="0"/>
              <a:t>Your cooker and washing machine will be disconnected and reconnected we you are moving back to you home</a:t>
            </a:r>
          </a:p>
          <a:p>
            <a:pPr>
              <a:buClr>
                <a:srgbClr val="990033"/>
              </a:buClr>
              <a:buFont typeface="Arial" panose="020B0604020202020204" pitchFamily="34" charset="0"/>
              <a:buChar char="•"/>
            </a:pPr>
            <a:r>
              <a:rPr lang="en-IE" dirty="0" smtClean="0"/>
              <a:t>This package is to acknowledge the disruption to your life whilst your homes are being remediated. You will receive a breakdown in writing of these supports prior to your decant.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312420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015663" y="477253"/>
            <a:ext cx="609600" cy="609600"/>
          </a:xfrm>
          <a:prstGeom prst="rect">
            <a:avLst/>
          </a:prstGeom>
        </p:spPr>
      </p:pic>
      <p:pic>
        <p:nvPicPr>
          <p:cNvPr id="6"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130258281"/>
      </p:ext>
    </p:extLst>
  </p:cSld>
  <p:clrMapOvr>
    <a:masterClrMapping/>
  </p:clrMapOvr>
  <mc:AlternateContent xmlns:mc="http://schemas.openxmlformats.org/markup-compatibility/2006" xmlns:p14="http://schemas.microsoft.com/office/powerpoint/2010/main">
    <mc:Choice Requires="p14">
      <p:transition spd="slow" p14:dur="3400">
        <p14:reveal/>
        <p:sndAc>
          <p:stSnd>
            <p:snd r:embed="rId9" name="breeze.wav"/>
          </p:stSnd>
        </p:sndAc>
      </p:transition>
    </mc:Choice>
    <mc:Fallback xmlns="">
      <p:transition spd="slow">
        <p:fade/>
        <p:sndAc>
          <p:stSnd>
            <p:snd r:embed="rId11" name="breeze.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41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9895"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4996"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EB"/>
          </a:solidFill>
          <a:ln>
            <a:solidFill>
              <a:srgbClr val="990033"/>
            </a:solidFill>
          </a:ln>
        </p:spPr>
        <p:txBody>
          <a:bodyPr/>
          <a:lstStyle/>
          <a:p>
            <a:r>
              <a:rPr lang="en-IE" b="1" dirty="0" smtClean="0">
                <a:solidFill>
                  <a:srgbClr val="990033"/>
                </a:solidFill>
                <a:effectLst>
                  <a:outerShdw blurRad="38100" dist="38100" dir="2700000" algn="tl">
                    <a:srgbClr val="000000">
                      <a:alpha val="43137"/>
                    </a:srgbClr>
                  </a:outerShdw>
                </a:effectLst>
                <a:latin typeface="+mn-lt"/>
              </a:rPr>
              <a:t>What paperwork will I have to fill out?</a:t>
            </a:r>
            <a:endParaRPr lang="en-IE" b="1" dirty="0">
              <a:solidFill>
                <a:srgbClr val="990033"/>
              </a:solidFill>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1097280" y="1845734"/>
            <a:ext cx="10058400" cy="4163180"/>
          </a:xfrm>
          <a:pattFill prst="pct20">
            <a:fgClr>
              <a:srgbClr val="FFFFEB"/>
            </a:fgClr>
            <a:bgClr>
              <a:schemeClr val="bg1"/>
            </a:bgClr>
          </a:pattFill>
          <a:ln>
            <a:solidFill>
              <a:srgbClr val="990033"/>
            </a:solidFill>
          </a:ln>
        </p:spPr>
        <p:txBody>
          <a:bodyPr>
            <a:normAutofit/>
          </a:bodyPr>
          <a:lstStyle/>
          <a:p>
            <a:pPr>
              <a:buClr>
                <a:srgbClr val="990033"/>
              </a:buClr>
              <a:buFont typeface="Arial" panose="020B0604020202020204" pitchFamily="34" charset="0"/>
              <a:buChar char="•"/>
            </a:pPr>
            <a:r>
              <a:rPr lang="en-IE" dirty="0" smtClean="0"/>
              <a:t>You will need to fill out a letter of offer</a:t>
            </a:r>
          </a:p>
          <a:p>
            <a:pPr>
              <a:buClr>
                <a:srgbClr val="990033"/>
              </a:buClr>
              <a:buFont typeface="Arial" panose="020B0604020202020204" pitchFamily="34" charset="0"/>
              <a:buChar char="•"/>
            </a:pPr>
            <a:r>
              <a:rPr lang="en-IE" dirty="0" smtClean="0"/>
              <a:t>You will receive a license agreement for your temporary property which you will need to sign </a:t>
            </a:r>
          </a:p>
          <a:p>
            <a:pPr>
              <a:buClr>
                <a:srgbClr val="990033"/>
              </a:buClr>
              <a:buFont typeface="Arial" panose="020B0604020202020204" pitchFamily="34" charset="0"/>
              <a:buChar char="•"/>
            </a:pPr>
            <a:r>
              <a:rPr lang="en-IE" dirty="0" smtClean="0"/>
              <a:t>You will need to notify your Electricity and Gas companies that there will be a transfer of service to Galway City Council</a:t>
            </a:r>
          </a:p>
          <a:p>
            <a:pPr>
              <a:buClr>
                <a:srgbClr val="990033"/>
              </a:buClr>
              <a:buFont typeface="Arial" panose="020B0604020202020204" pitchFamily="34" charset="0"/>
              <a:buChar char="•"/>
            </a:pPr>
            <a:r>
              <a:rPr lang="en-IE" dirty="0" smtClean="0"/>
              <a:t>We will ask you to sign a consent form so that we can manage the change over of your account into our name for a short period of time.</a:t>
            </a:r>
          </a:p>
          <a:p>
            <a:pPr>
              <a:buClr>
                <a:srgbClr val="990033"/>
              </a:buClr>
              <a:buFont typeface="Arial" panose="020B0604020202020204" pitchFamily="34" charset="0"/>
              <a:buChar char="•"/>
            </a:pPr>
            <a:r>
              <a:rPr lang="en-IE" dirty="0" smtClean="0"/>
              <a:t>Please be aware of the approximate dates for decanting given above and note that should you sign a contract with a new utility service in advance of these dates you need to advise your resettlement officer and fill in a new consent form to allow for the transfer of services to Galway City Council while you are living in Block 4</a:t>
            </a:r>
            <a:endParaRPr lang="en-IE" i="1" dirty="0" smtClean="0"/>
          </a:p>
          <a:p>
            <a:endParaRPr lang="en-IE" dirty="0" smtClean="0"/>
          </a:p>
          <a:p>
            <a:endParaRPr lang="en-IE"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791200" y="3124200"/>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626134942"/>
      </p:ext>
    </p:extLst>
  </p:cSld>
  <p:clrMapOvr>
    <a:masterClrMapping/>
  </p:clrMapOvr>
  <mc:AlternateContent xmlns:mc="http://schemas.openxmlformats.org/markup-compatibility/2006" xmlns:p14="http://schemas.microsoft.com/office/powerpoint/2010/main">
    <mc:Choice Requires="p14">
      <p:transition spd="slow" p14:dur="3400">
        <p14:reveal/>
        <p:sndAc>
          <p:stSnd>
            <p:snd r:embed="rId7" name="breeze.wav"/>
          </p:stSnd>
        </p:sndAc>
      </p:transition>
    </mc:Choice>
    <mc:Fallback xmlns="">
      <p:transition spd="slow">
        <p:fade/>
        <p:sndAc>
          <p:stSnd>
            <p:snd r:embed="rId9" name="breeze.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421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1629"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EB"/>
          </a:solidFill>
          <a:ln>
            <a:solidFill>
              <a:srgbClr val="990033"/>
            </a:solidFill>
          </a:ln>
        </p:spPr>
        <p:txBody>
          <a:bodyPr/>
          <a:lstStyle/>
          <a:p>
            <a:r>
              <a:rPr lang="en-IE" b="1" dirty="0" smtClean="0">
                <a:solidFill>
                  <a:srgbClr val="990033"/>
                </a:solidFill>
                <a:effectLst>
                  <a:outerShdw blurRad="38100" dist="38100" dir="2700000" algn="tl">
                    <a:srgbClr val="000000">
                      <a:alpha val="43137"/>
                    </a:srgbClr>
                  </a:outerShdw>
                </a:effectLst>
                <a:latin typeface="+mn-lt"/>
              </a:rPr>
              <a:t>How often will I see the Resettlement Officer?</a:t>
            </a:r>
            <a:endParaRPr lang="en-IE" b="1" dirty="0">
              <a:solidFill>
                <a:srgbClr val="990033"/>
              </a:solidFill>
              <a:effectLst>
                <a:outerShdw blurRad="38100" dist="38100" dir="2700000" algn="tl">
                  <a:srgbClr val="000000">
                    <a:alpha val="43137"/>
                  </a:srgbClr>
                </a:outerShdw>
              </a:effectLst>
              <a:latin typeface="+mn-lt"/>
            </a:endParaRPr>
          </a:p>
        </p:txBody>
      </p:sp>
      <p:sp>
        <p:nvSpPr>
          <p:cNvPr id="3" name="Content Placeholder 2"/>
          <p:cNvSpPr>
            <a:spLocks noGrp="1"/>
          </p:cNvSpPr>
          <p:nvPr>
            <p:ph idx="1"/>
          </p:nvPr>
        </p:nvSpPr>
        <p:spPr>
          <a:xfrm>
            <a:off x="1097280" y="1845733"/>
            <a:ext cx="10058400" cy="4258975"/>
          </a:xfrm>
          <a:pattFill prst="pct20">
            <a:fgClr>
              <a:srgbClr val="FFFFEB"/>
            </a:fgClr>
            <a:bgClr>
              <a:schemeClr val="bg1"/>
            </a:bgClr>
          </a:pattFill>
          <a:ln>
            <a:solidFill>
              <a:srgbClr val="990033"/>
            </a:solidFill>
          </a:ln>
        </p:spPr>
        <p:txBody>
          <a:bodyPr>
            <a:normAutofit/>
          </a:bodyPr>
          <a:lstStyle/>
          <a:p>
            <a:pPr>
              <a:buClr>
                <a:srgbClr val="990033"/>
              </a:buClr>
              <a:buFont typeface="Arial" panose="020B0604020202020204" pitchFamily="34" charset="0"/>
              <a:buChar char="•"/>
            </a:pPr>
            <a:r>
              <a:rPr lang="en-IE" dirty="0" smtClean="0"/>
              <a:t>Your resettlement officer will make regular home visits prior to the day of your house move.</a:t>
            </a:r>
          </a:p>
          <a:p>
            <a:pPr>
              <a:buClr>
                <a:srgbClr val="990033"/>
              </a:buClr>
              <a:buFont typeface="Arial" panose="020B0604020202020204" pitchFamily="34" charset="0"/>
              <a:buChar char="•"/>
            </a:pPr>
            <a:r>
              <a:rPr lang="en-IE" dirty="0" smtClean="0"/>
              <a:t> You will receive a schedule of visits  and a resettlement pack by post prior to your house move.</a:t>
            </a:r>
          </a:p>
          <a:p>
            <a:pPr>
              <a:buClr>
                <a:srgbClr val="990033"/>
              </a:buClr>
              <a:buFont typeface="Arial" panose="020B0604020202020204" pitchFamily="34" charset="0"/>
              <a:buChar char="•"/>
            </a:pPr>
            <a:r>
              <a:rPr lang="en-IE" dirty="0" smtClean="0"/>
              <a:t>The purpose of the visit is to ensure that you are preparing for the impending move.</a:t>
            </a:r>
          </a:p>
          <a:p>
            <a:pPr>
              <a:buClr>
                <a:srgbClr val="990033"/>
              </a:buClr>
              <a:buFont typeface="Arial" panose="020B0604020202020204" pitchFamily="34" charset="0"/>
              <a:buChar char="•"/>
            </a:pPr>
            <a:r>
              <a:rPr lang="en-IE" dirty="0" smtClean="0"/>
              <a:t>Where there are difficulties occurring then you will need to alert the resettlement officer.</a:t>
            </a:r>
          </a:p>
          <a:p>
            <a:pPr>
              <a:buClr>
                <a:srgbClr val="990033"/>
              </a:buClr>
              <a:buFont typeface="Arial" panose="020B0604020202020204" pitchFamily="34" charset="0"/>
              <a:buChar char="•"/>
            </a:pPr>
            <a:r>
              <a:rPr lang="en-IE" dirty="0" smtClean="0"/>
              <a:t>Where you refuse to engage with the resettlement officer this will be considered a breach of your tenancy agreement.</a:t>
            </a:r>
          </a:p>
          <a:p>
            <a:pPr>
              <a:buClr>
                <a:srgbClr val="990033"/>
              </a:buClr>
              <a:buFont typeface="Arial" panose="020B0604020202020204" pitchFamily="34" charset="0"/>
              <a:buChar char="•"/>
            </a:pPr>
            <a:r>
              <a:rPr lang="en-IE" dirty="0" smtClean="0"/>
              <a:t>Your Resettlement Officers’ role is to ensure that you have emotional support and that the services to support your house move are in place. </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421176453"/>
      </p:ext>
    </p:extLst>
  </p:cSld>
  <p:clrMapOvr>
    <a:masterClrMapping/>
  </p:clrMapOvr>
  <mc:AlternateContent xmlns:mc="http://schemas.openxmlformats.org/markup-compatibility/2006" xmlns:p14="http://schemas.microsoft.com/office/powerpoint/2010/main">
    <mc:Choice Requires="p14">
      <p:transition spd="slow" p14:dur="3400">
        <p14:reveal/>
        <p:sndAc>
          <p:stSnd>
            <p:snd r:embed="rId5" name="breeze.wav"/>
          </p:stSnd>
        </p:sndAc>
      </p:transition>
    </mc:Choice>
    <mc:Fallback xmlns="">
      <p:transition spd="slow">
        <p:fade/>
        <p:sndAc>
          <p:stSnd>
            <p:snd r:embed="rId7" name="breeze.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5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94359"/>
            <a:ext cx="3200400" cy="1722121"/>
          </a:xfrm>
          <a:solidFill>
            <a:srgbClr val="FFFFEB"/>
          </a:solidFill>
        </p:spPr>
        <p:txBody>
          <a:bodyPr>
            <a:normAutofit/>
          </a:bodyPr>
          <a:lstStyle/>
          <a:p>
            <a:r>
              <a:rPr lang="en-IE" dirty="0" smtClean="0">
                <a:solidFill>
                  <a:srgbClr val="990033"/>
                </a:solidFill>
              </a:rPr>
              <a:t>If I am struggling how do I request more support?</a:t>
            </a:r>
            <a:endParaRPr lang="en-IE" dirty="0">
              <a:solidFill>
                <a:srgbClr val="990033"/>
              </a:solidFill>
            </a:endParaRPr>
          </a:p>
        </p:txBody>
      </p:sp>
      <p:sp>
        <p:nvSpPr>
          <p:cNvPr id="6" name="Text Placeholder 5"/>
          <p:cNvSpPr>
            <a:spLocks noGrp="1"/>
          </p:cNvSpPr>
          <p:nvPr>
            <p:ph type="body" sz="half" idx="2"/>
          </p:nvPr>
        </p:nvSpPr>
        <p:spPr>
          <a:xfrm>
            <a:off x="457200" y="2542903"/>
            <a:ext cx="3200400" cy="4110445"/>
          </a:xfrm>
        </p:spPr>
        <p:txBody>
          <a:bodyPr>
            <a:normAutofit fontScale="92500" lnSpcReduction="20000"/>
          </a:bodyPr>
          <a:lstStyle/>
          <a:p>
            <a:r>
              <a:rPr lang="en-IE" dirty="0"/>
              <a:t>Attached is a </a:t>
            </a:r>
            <a:r>
              <a:rPr lang="en-IE" dirty="0" smtClean="0"/>
              <a:t>form </a:t>
            </a:r>
            <a:r>
              <a:rPr lang="en-IE" dirty="0"/>
              <a:t>which you will need to fill out for your </a:t>
            </a:r>
            <a:r>
              <a:rPr lang="en-IE" dirty="0" smtClean="0"/>
              <a:t>Resettlement Officer </a:t>
            </a:r>
            <a:r>
              <a:rPr lang="en-IE" dirty="0"/>
              <a:t>to review. </a:t>
            </a:r>
          </a:p>
          <a:p>
            <a:r>
              <a:rPr lang="en-IE" dirty="0"/>
              <a:t>This will highlight how your circumstances have changed and how and why you need extra supports. </a:t>
            </a:r>
            <a:endParaRPr lang="en-IE" dirty="0" smtClean="0"/>
          </a:p>
          <a:p>
            <a:r>
              <a:rPr lang="en-IE" dirty="0" smtClean="0"/>
              <a:t>If </a:t>
            </a:r>
            <a:r>
              <a:rPr lang="en-IE" dirty="0"/>
              <a:t>you have been diagnosed with a medical condition or have a condition that is deteriorating please attach a </a:t>
            </a:r>
            <a:r>
              <a:rPr lang="en-IE" i="1" dirty="0"/>
              <a:t>relevant</a:t>
            </a:r>
            <a:r>
              <a:rPr lang="en-IE" dirty="0"/>
              <a:t> consultants report. </a:t>
            </a:r>
            <a:endParaRPr lang="en-IE" dirty="0" smtClean="0"/>
          </a:p>
          <a:p>
            <a:r>
              <a:rPr lang="en-IE" dirty="0" smtClean="0"/>
              <a:t>If you, your partner or your child's mental health is deteriorating or you have been recently diagnosed with a mental health issue please attach a psychiatric report.</a:t>
            </a:r>
          </a:p>
          <a:p>
            <a:r>
              <a:rPr lang="en-IE" dirty="0" smtClean="0"/>
              <a:t>If you have mobility issues please attach an OT report</a:t>
            </a:r>
          </a:p>
          <a:p>
            <a:r>
              <a:rPr lang="en-IE" dirty="0"/>
              <a:t>Your resettlement officer will contact you within </a:t>
            </a:r>
            <a:r>
              <a:rPr lang="en-IE" dirty="0" smtClean="0"/>
              <a:t>ten working </a:t>
            </a:r>
            <a:r>
              <a:rPr lang="en-IE" dirty="0"/>
              <a:t>days to confirm that </a:t>
            </a:r>
            <a:r>
              <a:rPr lang="en-IE" dirty="0" smtClean="0"/>
              <a:t>the request has been received and to outline a response.</a:t>
            </a:r>
          </a:p>
          <a:p>
            <a:endParaRPr lang="en-IE" dirty="0" smtClean="0"/>
          </a:p>
          <a:p>
            <a:endParaRPr lang="en-IE" dirty="0"/>
          </a:p>
          <a:p>
            <a:endParaRPr lang="en-IE" dirty="0"/>
          </a:p>
        </p:txBody>
      </p:sp>
      <p:graphicFrame>
        <p:nvGraphicFramePr>
          <p:cNvPr id="7" name="Content Placeholder 6"/>
          <p:cNvGraphicFramePr>
            <a:graphicFrameLocks noGrp="1" noChangeAspect="1"/>
          </p:cNvGraphicFramePr>
          <p:nvPr>
            <p:ph idx="1"/>
            <p:extLst>
              <p:ext uri="{D42A27DB-BD31-4B8C-83A1-F6EECF244321}">
                <p14:modId xmlns:p14="http://schemas.microsoft.com/office/powerpoint/2010/main" val="289867891"/>
              </p:ext>
            </p:extLst>
          </p:nvPr>
        </p:nvGraphicFramePr>
        <p:xfrm>
          <a:off x="5348288" y="261938"/>
          <a:ext cx="4903787" cy="6354762"/>
        </p:xfrm>
        <a:graphic>
          <a:graphicData uri="http://schemas.openxmlformats.org/presentationml/2006/ole">
            <mc:AlternateContent xmlns:mc="http://schemas.openxmlformats.org/markup-compatibility/2006">
              <mc:Choice xmlns:v="urn:schemas-microsoft-com:vml" Requires="v">
                <p:oleObj spid="_x0000_s1075" name="Document" r:id="rId7" imgW="8097736" imgH="10495138" progId="Word.Document.12">
                  <p:embed/>
                </p:oleObj>
              </mc:Choice>
              <mc:Fallback>
                <p:oleObj name="Document" r:id="rId7" imgW="8097736" imgH="10495138" progId="Word.Document.12">
                  <p:embed/>
                  <p:pic>
                    <p:nvPicPr>
                      <p:cNvPr id="0" name=""/>
                      <p:cNvPicPr/>
                      <p:nvPr/>
                    </p:nvPicPr>
                    <p:blipFill>
                      <a:blip r:embed="rId8"/>
                      <a:stretch>
                        <a:fillRect/>
                      </a:stretch>
                    </p:blipFill>
                    <p:spPr>
                      <a:xfrm>
                        <a:off x="5348288" y="261938"/>
                        <a:ext cx="4903787" cy="6354762"/>
                      </a:xfrm>
                      <a:prstGeom prst="rect">
                        <a:avLst/>
                      </a:prstGeom>
                    </p:spPr>
                  </p:pic>
                </p:oleObj>
              </mc:Fallback>
            </mc:AlternateContent>
          </a:graphicData>
        </a:graphic>
      </p:graphicFrame>
      <p:pic>
        <p:nvPicPr>
          <p:cNvPr id="4"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198433240"/>
      </p:ext>
    </p:extLst>
  </p:cSld>
  <p:clrMapOvr>
    <a:masterClrMapping/>
  </p:clrMapOvr>
  <mc:AlternateContent xmlns:mc="http://schemas.openxmlformats.org/markup-compatibility/2006" xmlns:p14="http://schemas.microsoft.com/office/powerpoint/2010/main">
    <mc:Choice Requires="p14">
      <p:transition spd="slow" p14:dur="3400">
        <p14:reveal/>
        <p:sndAc>
          <p:stSnd>
            <p:snd r:embed="rId6" name="breeze.wav"/>
          </p:stSnd>
        </p:sndAc>
      </p:transition>
    </mc:Choice>
    <mc:Fallback xmlns="">
      <p:transition spd="slow">
        <p:fade/>
        <p:sndAc>
          <p:stSnd>
            <p:snd r:embed="rId11" name="breeze.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7466</TotalTime>
  <Words>2823</Words>
  <Application>Microsoft Office PowerPoint</Application>
  <PresentationFormat>Widescreen</PresentationFormat>
  <Paragraphs>137</Paragraphs>
  <Slides>10</Slides>
  <Notes>10</Notes>
  <HiddenSlides>0</HiddenSlides>
  <MMClips>19</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10</vt:i4>
      </vt:variant>
    </vt:vector>
  </HeadingPairs>
  <TitlesOfParts>
    <vt:vector size="16" baseType="lpstr">
      <vt:lpstr>Arial</vt:lpstr>
      <vt:lpstr>Calibri</vt:lpstr>
      <vt:lpstr>Calibri Light</vt:lpstr>
      <vt:lpstr>Times New Roman</vt:lpstr>
      <vt:lpstr>Retrospect</vt:lpstr>
      <vt:lpstr>Document</vt:lpstr>
      <vt:lpstr>Sliabh Ban Resettlement Decant Presentation</vt:lpstr>
      <vt:lpstr>General Information </vt:lpstr>
      <vt:lpstr>Where will I be moving?</vt:lpstr>
      <vt:lpstr>In what order will our Houses be remediated?</vt:lpstr>
      <vt:lpstr>Moving Dates</vt:lpstr>
      <vt:lpstr>How will I be supported?</vt:lpstr>
      <vt:lpstr>What paperwork will I have to fill out?</vt:lpstr>
      <vt:lpstr>How often will I see the Resettlement Officer?</vt:lpstr>
      <vt:lpstr>If I am struggling how do I request more support?</vt:lpstr>
      <vt:lpstr>How do I make a complaint?</vt:lpstr>
    </vt:vector>
  </TitlesOfParts>
  <Company>HP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Murphy</dc:creator>
  <cp:lastModifiedBy>Leigh Bell</cp:lastModifiedBy>
  <cp:revision>78</cp:revision>
  <dcterms:created xsi:type="dcterms:W3CDTF">2021-01-15T11:45:46Z</dcterms:created>
  <dcterms:modified xsi:type="dcterms:W3CDTF">2022-05-12T15:15:10Z</dcterms:modified>
</cp:coreProperties>
</file>